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256" r:id="rId2"/>
    <p:sldId id="257" r:id="rId3"/>
    <p:sldId id="605" r:id="rId4"/>
    <p:sldId id="606" r:id="rId5"/>
    <p:sldId id="265" r:id="rId6"/>
    <p:sldId id="414" r:id="rId7"/>
    <p:sldId id="557" r:id="rId8"/>
    <p:sldId id="560" r:id="rId9"/>
    <p:sldId id="570" r:id="rId10"/>
    <p:sldId id="572" r:id="rId11"/>
    <p:sldId id="607" r:id="rId12"/>
    <p:sldId id="585" r:id="rId13"/>
    <p:sldId id="588" r:id="rId14"/>
    <p:sldId id="594" r:id="rId15"/>
    <p:sldId id="596" r:id="rId16"/>
    <p:sldId id="608" r:id="rId17"/>
    <p:sldId id="611" r:id="rId18"/>
    <p:sldId id="591" r:id="rId19"/>
    <p:sldId id="592" r:id="rId20"/>
    <p:sldId id="593" r:id="rId21"/>
    <p:sldId id="609" r:id="rId22"/>
    <p:sldId id="618" r:id="rId23"/>
    <p:sldId id="610" r:id="rId24"/>
    <p:sldId id="598" r:id="rId25"/>
    <p:sldId id="599" r:id="rId26"/>
    <p:sldId id="600" r:id="rId27"/>
    <p:sldId id="617" r:id="rId28"/>
    <p:sldId id="597" r:id="rId29"/>
    <p:sldId id="614" r:id="rId30"/>
    <p:sldId id="601" r:id="rId31"/>
    <p:sldId id="602" r:id="rId32"/>
    <p:sldId id="603" r:id="rId33"/>
    <p:sldId id="604" r:id="rId34"/>
    <p:sldId id="615" r:id="rId35"/>
    <p:sldId id="613" r:id="rId36"/>
    <p:sldId id="616" r:id="rId37"/>
    <p:sldId id="612" r:id="rId38"/>
    <p:sldId id="492" r:id="rId39"/>
    <p:sldId id="267"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7"/>
    <p:restoredTop sz="96327"/>
  </p:normalViewPr>
  <p:slideViewPr>
    <p:cSldViewPr snapToGrid="0">
      <p:cViewPr varScale="1">
        <p:scale>
          <a:sx n="128" d="100"/>
          <a:sy n="128" d="100"/>
        </p:scale>
        <p:origin x="1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AE138A-9286-413B-B369-1E9902046CCA}"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BB5DEA1A-00E4-412C-844C-9A65D4CD6587}">
      <dgm:prSet/>
      <dgm:spPr/>
      <dgm:t>
        <a:bodyPr/>
        <a:lstStyle/>
        <a:p>
          <a:r>
            <a:rPr lang="en-US" baseline="0"/>
            <a:t>Windows: ALT + CTRL + i</a:t>
          </a:r>
          <a:endParaRPr lang="en-US"/>
        </a:p>
      </dgm:t>
    </dgm:pt>
    <dgm:pt modelId="{4B3F9930-A4D8-4E83-876C-122D98C41BBA}" type="parTrans" cxnId="{6851079D-1F80-4300-9569-B3A97DFEF6AE}">
      <dgm:prSet/>
      <dgm:spPr/>
      <dgm:t>
        <a:bodyPr/>
        <a:lstStyle/>
        <a:p>
          <a:endParaRPr lang="en-US"/>
        </a:p>
      </dgm:t>
    </dgm:pt>
    <dgm:pt modelId="{408192FD-13D9-46C3-8B06-48D177A1DA02}" type="sibTrans" cxnId="{6851079D-1F80-4300-9569-B3A97DFEF6AE}">
      <dgm:prSet/>
      <dgm:spPr/>
      <dgm:t>
        <a:bodyPr/>
        <a:lstStyle/>
        <a:p>
          <a:endParaRPr lang="en-US"/>
        </a:p>
      </dgm:t>
    </dgm:pt>
    <dgm:pt modelId="{DBE1BC16-9423-4786-A4B0-FE52E820CDFF}">
      <dgm:prSet/>
      <dgm:spPr/>
      <dgm:t>
        <a:bodyPr/>
        <a:lstStyle/>
        <a:p>
          <a:r>
            <a:rPr lang="en-US" baseline="0"/>
            <a:t>Mac: CMD + OPT + i</a:t>
          </a:r>
          <a:endParaRPr lang="en-US"/>
        </a:p>
      </dgm:t>
    </dgm:pt>
    <dgm:pt modelId="{9E87965B-434B-4352-957B-40D3E8038EE7}" type="parTrans" cxnId="{386439ED-47AD-459E-81BE-971B4949B728}">
      <dgm:prSet/>
      <dgm:spPr/>
      <dgm:t>
        <a:bodyPr/>
        <a:lstStyle/>
        <a:p>
          <a:endParaRPr lang="en-US"/>
        </a:p>
      </dgm:t>
    </dgm:pt>
    <dgm:pt modelId="{F6F0A761-694E-4309-A3F2-6AD4B7293B6C}" type="sibTrans" cxnId="{386439ED-47AD-459E-81BE-971B4949B728}">
      <dgm:prSet/>
      <dgm:spPr/>
      <dgm:t>
        <a:bodyPr/>
        <a:lstStyle/>
        <a:p>
          <a:endParaRPr lang="en-US"/>
        </a:p>
      </dgm:t>
    </dgm:pt>
    <dgm:pt modelId="{2B718E1E-EEEB-FF48-8D5C-AD051F6B917A}" type="pres">
      <dgm:prSet presAssocID="{D3AE138A-9286-413B-B369-1E9902046CCA}" presName="hierChild1" presStyleCnt="0">
        <dgm:presLayoutVars>
          <dgm:chPref val="1"/>
          <dgm:dir/>
          <dgm:animOne val="branch"/>
          <dgm:animLvl val="lvl"/>
          <dgm:resizeHandles/>
        </dgm:presLayoutVars>
      </dgm:prSet>
      <dgm:spPr/>
    </dgm:pt>
    <dgm:pt modelId="{6283BDFE-CACF-7446-A00D-D92052D4EDD8}" type="pres">
      <dgm:prSet presAssocID="{BB5DEA1A-00E4-412C-844C-9A65D4CD6587}" presName="hierRoot1" presStyleCnt="0"/>
      <dgm:spPr/>
    </dgm:pt>
    <dgm:pt modelId="{92D4BDFC-CE95-C745-A4B6-22AE771694D7}" type="pres">
      <dgm:prSet presAssocID="{BB5DEA1A-00E4-412C-844C-9A65D4CD6587}" presName="composite" presStyleCnt="0"/>
      <dgm:spPr/>
    </dgm:pt>
    <dgm:pt modelId="{CD6B3148-3736-524E-90E7-A9DBE0EA634E}" type="pres">
      <dgm:prSet presAssocID="{BB5DEA1A-00E4-412C-844C-9A65D4CD6587}" presName="background" presStyleLbl="node0" presStyleIdx="0" presStyleCnt="2"/>
      <dgm:spPr/>
    </dgm:pt>
    <dgm:pt modelId="{C56C31C9-D997-074E-B32F-9FA865AB325C}" type="pres">
      <dgm:prSet presAssocID="{BB5DEA1A-00E4-412C-844C-9A65D4CD6587}" presName="text" presStyleLbl="fgAcc0" presStyleIdx="0" presStyleCnt="2">
        <dgm:presLayoutVars>
          <dgm:chPref val="3"/>
        </dgm:presLayoutVars>
      </dgm:prSet>
      <dgm:spPr/>
    </dgm:pt>
    <dgm:pt modelId="{2BFC43DD-E440-0E45-A9B5-1E4C0AC5E2F4}" type="pres">
      <dgm:prSet presAssocID="{BB5DEA1A-00E4-412C-844C-9A65D4CD6587}" presName="hierChild2" presStyleCnt="0"/>
      <dgm:spPr/>
    </dgm:pt>
    <dgm:pt modelId="{4569A0C6-94F3-4443-A32D-C03BF9465E9F}" type="pres">
      <dgm:prSet presAssocID="{DBE1BC16-9423-4786-A4B0-FE52E820CDFF}" presName="hierRoot1" presStyleCnt="0"/>
      <dgm:spPr/>
    </dgm:pt>
    <dgm:pt modelId="{909A2571-8AE6-DE4C-87C0-A31796ECA0A1}" type="pres">
      <dgm:prSet presAssocID="{DBE1BC16-9423-4786-A4B0-FE52E820CDFF}" presName="composite" presStyleCnt="0"/>
      <dgm:spPr/>
    </dgm:pt>
    <dgm:pt modelId="{7E7AA223-A8CA-5B41-B627-BD86DB8DECD0}" type="pres">
      <dgm:prSet presAssocID="{DBE1BC16-9423-4786-A4B0-FE52E820CDFF}" presName="background" presStyleLbl="node0" presStyleIdx="1" presStyleCnt="2"/>
      <dgm:spPr/>
    </dgm:pt>
    <dgm:pt modelId="{7C657B0D-7341-1D43-B465-465F4D3AABDD}" type="pres">
      <dgm:prSet presAssocID="{DBE1BC16-9423-4786-A4B0-FE52E820CDFF}" presName="text" presStyleLbl="fgAcc0" presStyleIdx="1" presStyleCnt="2">
        <dgm:presLayoutVars>
          <dgm:chPref val="3"/>
        </dgm:presLayoutVars>
      </dgm:prSet>
      <dgm:spPr/>
    </dgm:pt>
    <dgm:pt modelId="{E3864A01-E694-A940-949C-E959EC5E4880}" type="pres">
      <dgm:prSet presAssocID="{DBE1BC16-9423-4786-A4B0-FE52E820CDFF}" presName="hierChild2" presStyleCnt="0"/>
      <dgm:spPr/>
    </dgm:pt>
  </dgm:ptLst>
  <dgm:cxnLst>
    <dgm:cxn modelId="{6720D76B-9569-D94D-BB0F-CFD01655C919}" type="presOf" srcId="{BB5DEA1A-00E4-412C-844C-9A65D4CD6587}" destId="{C56C31C9-D997-074E-B32F-9FA865AB325C}" srcOrd="0" destOrd="0" presId="urn:microsoft.com/office/officeart/2005/8/layout/hierarchy1"/>
    <dgm:cxn modelId="{41E07B74-7F2F-B14C-B448-7285C6E29F62}" type="presOf" srcId="{D3AE138A-9286-413B-B369-1E9902046CCA}" destId="{2B718E1E-EEEB-FF48-8D5C-AD051F6B917A}" srcOrd="0" destOrd="0" presId="urn:microsoft.com/office/officeart/2005/8/layout/hierarchy1"/>
    <dgm:cxn modelId="{6851079D-1F80-4300-9569-B3A97DFEF6AE}" srcId="{D3AE138A-9286-413B-B369-1E9902046CCA}" destId="{BB5DEA1A-00E4-412C-844C-9A65D4CD6587}" srcOrd="0" destOrd="0" parTransId="{4B3F9930-A4D8-4E83-876C-122D98C41BBA}" sibTransId="{408192FD-13D9-46C3-8B06-48D177A1DA02}"/>
    <dgm:cxn modelId="{E51746D0-C0A2-B44D-B149-2A2A4054786D}" type="presOf" srcId="{DBE1BC16-9423-4786-A4B0-FE52E820CDFF}" destId="{7C657B0D-7341-1D43-B465-465F4D3AABDD}" srcOrd="0" destOrd="0" presId="urn:microsoft.com/office/officeart/2005/8/layout/hierarchy1"/>
    <dgm:cxn modelId="{386439ED-47AD-459E-81BE-971B4949B728}" srcId="{D3AE138A-9286-413B-B369-1E9902046CCA}" destId="{DBE1BC16-9423-4786-A4B0-FE52E820CDFF}" srcOrd="1" destOrd="0" parTransId="{9E87965B-434B-4352-957B-40D3E8038EE7}" sibTransId="{F6F0A761-694E-4309-A3F2-6AD4B7293B6C}"/>
    <dgm:cxn modelId="{BC05D593-220E-D34D-8AB5-F6D6193045DD}" type="presParOf" srcId="{2B718E1E-EEEB-FF48-8D5C-AD051F6B917A}" destId="{6283BDFE-CACF-7446-A00D-D92052D4EDD8}" srcOrd="0" destOrd="0" presId="urn:microsoft.com/office/officeart/2005/8/layout/hierarchy1"/>
    <dgm:cxn modelId="{2E1D5490-2E8D-C947-B256-28D334BB559C}" type="presParOf" srcId="{6283BDFE-CACF-7446-A00D-D92052D4EDD8}" destId="{92D4BDFC-CE95-C745-A4B6-22AE771694D7}" srcOrd="0" destOrd="0" presId="urn:microsoft.com/office/officeart/2005/8/layout/hierarchy1"/>
    <dgm:cxn modelId="{0A086C05-692D-C843-8D57-92BFF351134A}" type="presParOf" srcId="{92D4BDFC-CE95-C745-A4B6-22AE771694D7}" destId="{CD6B3148-3736-524E-90E7-A9DBE0EA634E}" srcOrd="0" destOrd="0" presId="urn:microsoft.com/office/officeart/2005/8/layout/hierarchy1"/>
    <dgm:cxn modelId="{F4A00D7B-2242-6E4A-9AF0-D58841F10636}" type="presParOf" srcId="{92D4BDFC-CE95-C745-A4B6-22AE771694D7}" destId="{C56C31C9-D997-074E-B32F-9FA865AB325C}" srcOrd="1" destOrd="0" presId="urn:microsoft.com/office/officeart/2005/8/layout/hierarchy1"/>
    <dgm:cxn modelId="{19C19C83-9711-E24C-A1C5-ABC542A64B83}" type="presParOf" srcId="{6283BDFE-CACF-7446-A00D-D92052D4EDD8}" destId="{2BFC43DD-E440-0E45-A9B5-1E4C0AC5E2F4}" srcOrd="1" destOrd="0" presId="urn:microsoft.com/office/officeart/2005/8/layout/hierarchy1"/>
    <dgm:cxn modelId="{7146F7F3-7F83-4A4C-8090-12C8B04571D8}" type="presParOf" srcId="{2B718E1E-EEEB-FF48-8D5C-AD051F6B917A}" destId="{4569A0C6-94F3-4443-A32D-C03BF9465E9F}" srcOrd="1" destOrd="0" presId="urn:microsoft.com/office/officeart/2005/8/layout/hierarchy1"/>
    <dgm:cxn modelId="{2C3F06E2-5FAA-8648-A93B-5EBB89C61375}" type="presParOf" srcId="{4569A0C6-94F3-4443-A32D-C03BF9465E9F}" destId="{909A2571-8AE6-DE4C-87C0-A31796ECA0A1}" srcOrd="0" destOrd="0" presId="urn:microsoft.com/office/officeart/2005/8/layout/hierarchy1"/>
    <dgm:cxn modelId="{4877BB50-6BA3-9F4A-A8D8-E64FC81C229A}" type="presParOf" srcId="{909A2571-8AE6-DE4C-87C0-A31796ECA0A1}" destId="{7E7AA223-A8CA-5B41-B627-BD86DB8DECD0}" srcOrd="0" destOrd="0" presId="urn:microsoft.com/office/officeart/2005/8/layout/hierarchy1"/>
    <dgm:cxn modelId="{60035F5A-20E8-4944-90D7-ED50D79F8A27}" type="presParOf" srcId="{909A2571-8AE6-DE4C-87C0-A31796ECA0A1}" destId="{7C657B0D-7341-1D43-B465-465F4D3AABDD}" srcOrd="1" destOrd="0" presId="urn:microsoft.com/office/officeart/2005/8/layout/hierarchy1"/>
    <dgm:cxn modelId="{28FB3816-ABD4-A04A-8AD9-AF236300E7CC}" type="presParOf" srcId="{4569A0C6-94F3-4443-A32D-C03BF9465E9F}" destId="{E3864A01-E694-A940-949C-E959EC5E488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AE138A-9286-413B-B369-1E9902046CC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BB5DEA1A-00E4-412C-844C-9A65D4CD6587}">
      <dgm:prSet/>
      <dgm:spPr/>
      <dgm:t>
        <a:bodyPr/>
        <a:lstStyle/>
        <a:p>
          <a:r>
            <a:rPr lang="en-US" baseline="0" dirty="0"/>
            <a:t>Windows: CTRL + SHIFT + ENTER</a:t>
          </a:r>
          <a:endParaRPr lang="en-US" dirty="0"/>
        </a:p>
      </dgm:t>
    </dgm:pt>
    <dgm:pt modelId="{4B3F9930-A4D8-4E83-876C-122D98C41BBA}" type="parTrans" cxnId="{6851079D-1F80-4300-9569-B3A97DFEF6AE}">
      <dgm:prSet/>
      <dgm:spPr/>
      <dgm:t>
        <a:bodyPr/>
        <a:lstStyle/>
        <a:p>
          <a:endParaRPr lang="en-US"/>
        </a:p>
      </dgm:t>
    </dgm:pt>
    <dgm:pt modelId="{408192FD-13D9-46C3-8B06-48D177A1DA02}" type="sibTrans" cxnId="{6851079D-1F80-4300-9569-B3A97DFEF6AE}">
      <dgm:prSet/>
      <dgm:spPr/>
      <dgm:t>
        <a:bodyPr/>
        <a:lstStyle/>
        <a:p>
          <a:endParaRPr lang="en-US"/>
        </a:p>
      </dgm:t>
    </dgm:pt>
    <dgm:pt modelId="{DBE1BC16-9423-4786-A4B0-FE52E820CDFF}">
      <dgm:prSet/>
      <dgm:spPr/>
      <dgm:t>
        <a:bodyPr/>
        <a:lstStyle/>
        <a:p>
          <a:r>
            <a:rPr lang="en-US" baseline="0" dirty="0"/>
            <a:t>Mac: CMD + SHIFT + ENTER</a:t>
          </a:r>
          <a:endParaRPr lang="en-US" dirty="0"/>
        </a:p>
      </dgm:t>
    </dgm:pt>
    <dgm:pt modelId="{9E87965B-434B-4352-957B-40D3E8038EE7}" type="parTrans" cxnId="{386439ED-47AD-459E-81BE-971B4949B728}">
      <dgm:prSet/>
      <dgm:spPr/>
      <dgm:t>
        <a:bodyPr/>
        <a:lstStyle/>
        <a:p>
          <a:endParaRPr lang="en-US"/>
        </a:p>
      </dgm:t>
    </dgm:pt>
    <dgm:pt modelId="{F6F0A761-694E-4309-A3F2-6AD4B7293B6C}" type="sibTrans" cxnId="{386439ED-47AD-459E-81BE-971B4949B728}">
      <dgm:prSet/>
      <dgm:spPr/>
      <dgm:t>
        <a:bodyPr/>
        <a:lstStyle/>
        <a:p>
          <a:endParaRPr lang="en-US"/>
        </a:p>
      </dgm:t>
    </dgm:pt>
    <dgm:pt modelId="{2B718E1E-EEEB-FF48-8D5C-AD051F6B917A}" type="pres">
      <dgm:prSet presAssocID="{D3AE138A-9286-413B-B369-1E9902046CCA}" presName="hierChild1" presStyleCnt="0">
        <dgm:presLayoutVars>
          <dgm:chPref val="1"/>
          <dgm:dir/>
          <dgm:animOne val="branch"/>
          <dgm:animLvl val="lvl"/>
          <dgm:resizeHandles/>
        </dgm:presLayoutVars>
      </dgm:prSet>
      <dgm:spPr/>
    </dgm:pt>
    <dgm:pt modelId="{6283BDFE-CACF-7446-A00D-D92052D4EDD8}" type="pres">
      <dgm:prSet presAssocID="{BB5DEA1A-00E4-412C-844C-9A65D4CD6587}" presName="hierRoot1" presStyleCnt="0"/>
      <dgm:spPr/>
    </dgm:pt>
    <dgm:pt modelId="{92D4BDFC-CE95-C745-A4B6-22AE771694D7}" type="pres">
      <dgm:prSet presAssocID="{BB5DEA1A-00E4-412C-844C-9A65D4CD6587}" presName="composite" presStyleCnt="0"/>
      <dgm:spPr/>
    </dgm:pt>
    <dgm:pt modelId="{CD6B3148-3736-524E-90E7-A9DBE0EA634E}" type="pres">
      <dgm:prSet presAssocID="{BB5DEA1A-00E4-412C-844C-9A65D4CD6587}" presName="background" presStyleLbl="node0" presStyleIdx="0" presStyleCnt="2"/>
      <dgm:spPr/>
    </dgm:pt>
    <dgm:pt modelId="{C56C31C9-D997-074E-B32F-9FA865AB325C}" type="pres">
      <dgm:prSet presAssocID="{BB5DEA1A-00E4-412C-844C-9A65D4CD6587}" presName="text" presStyleLbl="fgAcc0" presStyleIdx="0" presStyleCnt="2">
        <dgm:presLayoutVars>
          <dgm:chPref val="3"/>
        </dgm:presLayoutVars>
      </dgm:prSet>
      <dgm:spPr/>
    </dgm:pt>
    <dgm:pt modelId="{2BFC43DD-E440-0E45-A9B5-1E4C0AC5E2F4}" type="pres">
      <dgm:prSet presAssocID="{BB5DEA1A-00E4-412C-844C-9A65D4CD6587}" presName="hierChild2" presStyleCnt="0"/>
      <dgm:spPr/>
    </dgm:pt>
    <dgm:pt modelId="{4569A0C6-94F3-4443-A32D-C03BF9465E9F}" type="pres">
      <dgm:prSet presAssocID="{DBE1BC16-9423-4786-A4B0-FE52E820CDFF}" presName="hierRoot1" presStyleCnt="0"/>
      <dgm:spPr/>
    </dgm:pt>
    <dgm:pt modelId="{909A2571-8AE6-DE4C-87C0-A31796ECA0A1}" type="pres">
      <dgm:prSet presAssocID="{DBE1BC16-9423-4786-A4B0-FE52E820CDFF}" presName="composite" presStyleCnt="0"/>
      <dgm:spPr/>
    </dgm:pt>
    <dgm:pt modelId="{7E7AA223-A8CA-5B41-B627-BD86DB8DECD0}" type="pres">
      <dgm:prSet presAssocID="{DBE1BC16-9423-4786-A4B0-FE52E820CDFF}" presName="background" presStyleLbl="node0" presStyleIdx="1" presStyleCnt="2"/>
      <dgm:spPr/>
    </dgm:pt>
    <dgm:pt modelId="{7C657B0D-7341-1D43-B465-465F4D3AABDD}" type="pres">
      <dgm:prSet presAssocID="{DBE1BC16-9423-4786-A4B0-FE52E820CDFF}" presName="text" presStyleLbl="fgAcc0" presStyleIdx="1" presStyleCnt="2">
        <dgm:presLayoutVars>
          <dgm:chPref val="3"/>
        </dgm:presLayoutVars>
      </dgm:prSet>
      <dgm:spPr/>
    </dgm:pt>
    <dgm:pt modelId="{E3864A01-E694-A940-949C-E959EC5E4880}" type="pres">
      <dgm:prSet presAssocID="{DBE1BC16-9423-4786-A4B0-FE52E820CDFF}" presName="hierChild2" presStyleCnt="0"/>
      <dgm:spPr/>
    </dgm:pt>
  </dgm:ptLst>
  <dgm:cxnLst>
    <dgm:cxn modelId="{6720D76B-9569-D94D-BB0F-CFD01655C919}" type="presOf" srcId="{BB5DEA1A-00E4-412C-844C-9A65D4CD6587}" destId="{C56C31C9-D997-074E-B32F-9FA865AB325C}" srcOrd="0" destOrd="0" presId="urn:microsoft.com/office/officeart/2005/8/layout/hierarchy1"/>
    <dgm:cxn modelId="{41E07B74-7F2F-B14C-B448-7285C6E29F62}" type="presOf" srcId="{D3AE138A-9286-413B-B369-1E9902046CCA}" destId="{2B718E1E-EEEB-FF48-8D5C-AD051F6B917A}" srcOrd="0" destOrd="0" presId="urn:microsoft.com/office/officeart/2005/8/layout/hierarchy1"/>
    <dgm:cxn modelId="{6851079D-1F80-4300-9569-B3A97DFEF6AE}" srcId="{D3AE138A-9286-413B-B369-1E9902046CCA}" destId="{BB5DEA1A-00E4-412C-844C-9A65D4CD6587}" srcOrd="0" destOrd="0" parTransId="{4B3F9930-A4D8-4E83-876C-122D98C41BBA}" sibTransId="{408192FD-13D9-46C3-8B06-48D177A1DA02}"/>
    <dgm:cxn modelId="{E51746D0-C0A2-B44D-B149-2A2A4054786D}" type="presOf" srcId="{DBE1BC16-9423-4786-A4B0-FE52E820CDFF}" destId="{7C657B0D-7341-1D43-B465-465F4D3AABDD}" srcOrd="0" destOrd="0" presId="urn:microsoft.com/office/officeart/2005/8/layout/hierarchy1"/>
    <dgm:cxn modelId="{386439ED-47AD-459E-81BE-971B4949B728}" srcId="{D3AE138A-9286-413B-B369-1E9902046CCA}" destId="{DBE1BC16-9423-4786-A4B0-FE52E820CDFF}" srcOrd="1" destOrd="0" parTransId="{9E87965B-434B-4352-957B-40D3E8038EE7}" sibTransId="{F6F0A761-694E-4309-A3F2-6AD4B7293B6C}"/>
    <dgm:cxn modelId="{BC05D593-220E-D34D-8AB5-F6D6193045DD}" type="presParOf" srcId="{2B718E1E-EEEB-FF48-8D5C-AD051F6B917A}" destId="{6283BDFE-CACF-7446-A00D-D92052D4EDD8}" srcOrd="0" destOrd="0" presId="urn:microsoft.com/office/officeart/2005/8/layout/hierarchy1"/>
    <dgm:cxn modelId="{2E1D5490-2E8D-C947-B256-28D334BB559C}" type="presParOf" srcId="{6283BDFE-CACF-7446-A00D-D92052D4EDD8}" destId="{92D4BDFC-CE95-C745-A4B6-22AE771694D7}" srcOrd="0" destOrd="0" presId="urn:microsoft.com/office/officeart/2005/8/layout/hierarchy1"/>
    <dgm:cxn modelId="{0A086C05-692D-C843-8D57-92BFF351134A}" type="presParOf" srcId="{92D4BDFC-CE95-C745-A4B6-22AE771694D7}" destId="{CD6B3148-3736-524E-90E7-A9DBE0EA634E}" srcOrd="0" destOrd="0" presId="urn:microsoft.com/office/officeart/2005/8/layout/hierarchy1"/>
    <dgm:cxn modelId="{F4A00D7B-2242-6E4A-9AF0-D58841F10636}" type="presParOf" srcId="{92D4BDFC-CE95-C745-A4B6-22AE771694D7}" destId="{C56C31C9-D997-074E-B32F-9FA865AB325C}" srcOrd="1" destOrd="0" presId="urn:microsoft.com/office/officeart/2005/8/layout/hierarchy1"/>
    <dgm:cxn modelId="{19C19C83-9711-E24C-A1C5-ABC542A64B83}" type="presParOf" srcId="{6283BDFE-CACF-7446-A00D-D92052D4EDD8}" destId="{2BFC43DD-E440-0E45-A9B5-1E4C0AC5E2F4}" srcOrd="1" destOrd="0" presId="urn:microsoft.com/office/officeart/2005/8/layout/hierarchy1"/>
    <dgm:cxn modelId="{7146F7F3-7F83-4A4C-8090-12C8B04571D8}" type="presParOf" srcId="{2B718E1E-EEEB-FF48-8D5C-AD051F6B917A}" destId="{4569A0C6-94F3-4443-A32D-C03BF9465E9F}" srcOrd="1" destOrd="0" presId="urn:microsoft.com/office/officeart/2005/8/layout/hierarchy1"/>
    <dgm:cxn modelId="{2C3F06E2-5FAA-8648-A93B-5EBB89C61375}" type="presParOf" srcId="{4569A0C6-94F3-4443-A32D-C03BF9465E9F}" destId="{909A2571-8AE6-DE4C-87C0-A31796ECA0A1}" srcOrd="0" destOrd="0" presId="urn:microsoft.com/office/officeart/2005/8/layout/hierarchy1"/>
    <dgm:cxn modelId="{4877BB50-6BA3-9F4A-A8D8-E64FC81C229A}" type="presParOf" srcId="{909A2571-8AE6-DE4C-87C0-A31796ECA0A1}" destId="{7E7AA223-A8CA-5B41-B627-BD86DB8DECD0}" srcOrd="0" destOrd="0" presId="urn:microsoft.com/office/officeart/2005/8/layout/hierarchy1"/>
    <dgm:cxn modelId="{60035F5A-20E8-4944-90D7-ED50D79F8A27}" type="presParOf" srcId="{909A2571-8AE6-DE4C-87C0-A31796ECA0A1}" destId="{7C657B0D-7341-1D43-B465-465F4D3AABDD}" srcOrd="1" destOrd="0" presId="urn:microsoft.com/office/officeart/2005/8/layout/hierarchy1"/>
    <dgm:cxn modelId="{28FB3816-ABD4-A04A-8AD9-AF236300E7CC}" type="presParOf" srcId="{4569A0C6-94F3-4443-A32D-C03BF9465E9F}" destId="{E3864A01-E694-A940-949C-E959EC5E488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3148-3736-524E-90E7-A9DBE0EA634E}">
      <dsp:nvSpPr>
        <dsp:cNvPr id="0" name=""/>
        <dsp:cNvSpPr/>
      </dsp:nvSpPr>
      <dsp:spPr>
        <a:xfrm>
          <a:off x="1186" y="469226"/>
          <a:ext cx="4164809" cy="26446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6C31C9-D997-074E-B32F-9FA865AB325C}">
      <dsp:nvSpPr>
        <dsp:cNvPr id="0" name=""/>
        <dsp:cNvSpPr/>
      </dsp:nvSpPr>
      <dsp:spPr>
        <a:xfrm>
          <a:off x="463943" y="908844"/>
          <a:ext cx="4164809" cy="264465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baseline="0"/>
            <a:t>Windows: ALT + CTRL + i</a:t>
          </a:r>
          <a:endParaRPr lang="en-US" sz="5500" kern="1200"/>
        </a:p>
      </dsp:txBody>
      <dsp:txXfrm>
        <a:off x="541402" y="986303"/>
        <a:ext cx="4009891" cy="2489736"/>
      </dsp:txXfrm>
    </dsp:sp>
    <dsp:sp modelId="{7E7AA223-A8CA-5B41-B627-BD86DB8DECD0}">
      <dsp:nvSpPr>
        <dsp:cNvPr id="0" name=""/>
        <dsp:cNvSpPr/>
      </dsp:nvSpPr>
      <dsp:spPr>
        <a:xfrm>
          <a:off x="5091509" y="469226"/>
          <a:ext cx="4164809" cy="26446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657B0D-7341-1D43-B465-465F4D3AABDD}">
      <dsp:nvSpPr>
        <dsp:cNvPr id="0" name=""/>
        <dsp:cNvSpPr/>
      </dsp:nvSpPr>
      <dsp:spPr>
        <a:xfrm>
          <a:off x="5554265" y="908844"/>
          <a:ext cx="4164809" cy="264465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baseline="0"/>
            <a:t>Mac: CMD + OPT + i</a:t>
          </a:r>
          <a:endParaRPr lang="en-US" sz="5500" kern="1200"/>
        </a:p>
      </dsp:txBody>
      <dsp:txXfrm>
        <a:off x="5631724" y="986303"/>
        <a:ext cx="4009891" cy="24897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B3148-3736-524E-90E7-A9DBE0EA634E}">
      <dsp:nvSpPr>
        <dsp:cNvPr id="0" name=""/>
        <dsp:cNvSpPr/>
      </dsp:nvSpPr>
      <dsp:spPr>
        <a:xfrm>
          <a:off x="1186" y="469226"/>
          <a:ext cx="4164809" cy="26446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6C31C9-D997-074E-B32F-9FA865AB325C}">
      <dsp:nvSpPr>
        <dsp:cNvPr id="0" name=""/>
        <dsp:cNvSpPr/>
      </dsp:nvSpPr>
      <dsp:spPr>
        <a:xfrm>
          <a:off x="463943" y="908844"/>
          <a:ext cx="4164809" cy="264465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baseline="0" dirty="0"/>
            <a:t>Windows: CTRL + SHIFT + ENTER</a:t>
          </a:r>
          <a:endParaRPr lang="en-US" sz="5300" kern="1200" dirty="0"/>
        </a:p>
      </dsp:txBody>
      <dsp:txXfrm>
        <a:off x="541402" y="986303"/>
        <a:ext cx="4009891" cy="2489736"/>
      </dsp:txXfrm>
    </dsp:sp>
    <dsp:sp modelId="{7E7AA223-A8CA-5B41-B627-BD86DB8DECD0}">
      <dsp:nvSpPr>
        <dsp:cNvPr id="0" name=""/>
        <dsp:cNvSpPr/>
      </dsp:nvSpPr>
      <dsp:spPr>
        <a:xfrm>
          <a:off x="5091509" y="469226"/>
          <a:ext cx="4164809" cy="26446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657B0D-7341-1D43-B465-465F4D3AABDD}">
      <dsp:nvSpPr>
        <dsp:cNvPr id="0" name=""/>
        <dsp:cNvSpPr/>
      </dsp:nvSpPr>
      <dsp:spPr>
        <a:xfrm>
          <a:off x="5554265" y="908844"/>
          <a:ext cx="4164809" cy="264465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baseline="0" dirty="0"/>
            <a:t>Mac: CMD + SHIFT + ENTER</a:t>
          </a:r>
          <a:endParaRPr lang="en-US" sz="5300" kern="1200" dirty="0"/>
        </a:p>
      </dsp:txBody>
      <dsp:txXfrm>
        <a:off x="5631724" y="986303"/>
        <a:ext cx="4009891" cy="248973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A311E3-94BC-8748-A2C2-27EC12D52DD9}" type="datetimeFigureOut">
              <a:rPr lang="en-US" smtClean="0"/>
              <a:t>4/1/23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63251-DC62-BD42-8D3D-69F90D1A6166}" type="slidenum">
              <a:rPr lang="en-US" smtClean="0"/>
              <a:t>‹#›</a:t>
            </a:fld>
            <a:endParaRPr lang="en-US"/>
          </a:p>
        </p:txBody>
      </p:sp>
    </p:spTree>
    <p:extLst>
      <p:ext uri="{BB962C8B-B14F-4D97-AF65-F5344CB8AC3E}">
        <p14:creationId xmlns:p14="http://schemas.microsoft.com/office/powerpoint/2010/main" val="3289705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free piece of software made by the company Posit (formerly known as R</a:t>
            </a:r>
            <a:r>
              <a:rPr lang="en-US" dirty="0"/>
              <a:t>S</a:t>
            </a:r>
            <a:r>
              <a:rPr lang="en" dirty="0" err="1"/>
              <a:t>tudio</a:t>
            </a:r>
            <a:r>
              <a:rPr lang="en" dirty="0"/>
              <a:t>). You can think of RStudio as a sophisticated text editor for writing R code. You can run </a:t>
            </a:r>
            <a:r>
              <a:rPr lang="en" dirty="0">
                <a:solidFill>
                  <a:schemeClr val="dk1"/>
                </a:solidFill>
              </a:rPr>
              <a:t>RStudio on Mac or Windows, or on a server.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 Or at least that what we used to say when we taught this course.  The next generation of R Markdown known as (**) Quarto was recently released. Quarto is a computational document format that has executable code. Quarto also includes capabilities for annotating your work which is incredibly handy and supports multiple programming languages for mixing and matching code.</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And if you are interested in hearing more about Quarto, don’t forget to join JJ Allaire Quarto keynote on Thursday August 25th.</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R, R</a:t>
            </a:r>
            <a:r>
              <a:rPr lang="en-US" dirty="0"/>
              <a:t>Studio, and Quarto </a:t>
            </a:r>
            <a:r>
              <a:rPr lang="en" dirty="0"/>
              <a:t>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“knitting”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R Markdown documents can be “knitted” into a number of additional formats including PDF, Microsoft Word, PowerPoint, and even interactive dashboards.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39</a:t>
            </a:fld>
            <a:endParaRPr/>
          </a:p>
        </p:txBody>
      </p:sp>
    </p:spTree>
    <p:extLst>
      <p:ext uri="{BB962C8B-B14F-4D97-AF65-F5344CB8AC3E}">
        <p14:creationId xmlns:p14="http://schemas.microsoft.com/office/powerpoint/2010/main" val="2555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in this course.</a:t>
            </a:r>
          </a:p>
          <a:p>
            <a:endParaRPr lang="en-US" baseline="0" dirty="0"/>
          </a:p>
          <a:p>
            <a:r>
              <a:rPr lang="en-US" baseline="0" dirty="0"/>
              <a:t>The pane we have labeled “MISC” has a few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760628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R Markdown provides us with features and tools to tackle the reproducibility problem.</a:t>
            </a:r>
          </a:p>
          <a:p>
            <a:endParaRPr lang="en-US" dirty="0"/>
          </a:p>
          <a:p>
            <a:r>
              <a:rPr lang="en-US" dirty="0"/>
              <a:t>In R Markdown, we can craft computer code mixed in with narrative annotation that documents the purpose of the code and details about the decisions we made in our analysis.</a:t>
            </a:r>
          </a:p>
          <a:p>
            <a:endParaRPr lang="en-US" dirty="0"/>
          </a:p>
          <a:p>
            <a:r>
              <a:rPr lang="en-US" dirty="0"/>
              <a:t>R Markdown provides a lab notebook interface for analysis, visualization, and annotation of our work.</a:t>
            </a:r>
          </a:p>
          <a:p>
            <a:endParaRPr lang="en-US" dirty="0"/>
          </a:p>
          <a:p>
            <a:r>
              <a:rPr lang="en-US" dirty="0"/>
              <a:t>It is quickly becoming the gold standard for reproducible data analysis.  In the course we will teach you to use R Markdown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R Markdown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R Markdown document, we can execute a single code chunk by ** clicking the “Run Code Chunk” arrow. </a:t>
            </a:r>
          </a:p>
          <a:p>
            <a:endParaRPr lang="en-US" dirty="0"/>
          </a:p>
          <a:p>
            <a:r>
              <a:rPr lang="en-US" dirty="0"/>
              <a:t>And with the click of a button ** (called knitting), we can turn a R Markdown document from this ** 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9</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R Markdown document in greater detail.</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knitted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10</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code go?</a:t>
            </a:r>
          </a:p>
          <a:p>
            <a:r>
              <a:rPr lang="en-US" dirty="0"/>
              <a:t>We place these in “chunks” that are executable independently and have a very unique syntax</a:t>
            </a:r>
          </a:p>
          <a:p>
            <a:r>
              <a:rPr lang="en-US" dirty="0"/>
              <a:t>Backticks (top left of your keyboard) open and close code chunks</a:t>
            </a:r>
          </a:p>
        </p:txBody>
      </p:sp>
      <p:sp>
        <p:nvSpPr>
          <p:cNvPr id="4" name="Slide Number Placeholder 3"/>
          <p:cNvSpPr>
            <a:spLocks noGrp="1"/>
          </p:cNvSpPr>
          <p:nvPr>
            <p:ph type="sldNum" sz="quarter" idx="5"/>
          </p:nvPr>
        </p:nvSpPr>
        <p:spPr/>
        <p:txBody>
          <a:bodyPr/>
          <a:lstStyle/>
          <a:p>
            <a:fld id="{1FCC21F6-288D-5A4B-ACA3-285287681776}" type="slidenum">
              <a:rPr lang="en-US" smtClean="0"/>
              <a:t>18</a:t>
            </a:fld>
            <a:endParaRPr lang="en-US"/>
          </a:p>
        </p:txBody>
      </p:sp>
    </p:spTree>
    <p:extLst>
      <p:ext uri="{BB962C8B-B14F-4D97-AF65-F5344CB8AC3E}">
        <p14:creationId xmlns:p14="http://schemas.microsoft.com/office/powerpoint/2010/main" val="298821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R Markdown provides us with features and tools to tackle the reproducibility problem.</a:t>
            </a:r>
          </a:p>
          <a:p>
            <a:endParaRPr lang="en-US" dirty="0"/>
          </a:p>
          <a:p>
            <a:r>
              <a:rPr lang="en-US" dirty="0"/>
              <a:t>In R Markdown, we can craft computer code mixed in with narrative annotation that documents the purpose of the code and details about the decisions we made in our analysis.</a:t>
            </a:r>
          </a:p>
          <a:p>
            <a:endParaRPr lang="en-US" dirty="0"/>
          </a:p>
          <a:p>
            <a:r>
              <a:rPr lang="en-US" dirty="0"/>
              <a:t>R Markdown provides a lab notebook interface for analysis, visualization, and annotation of our work.</a:t>
            </a:r>
          </a:p>
          <a:p>
            <a:endParaRPr lang="en-US" dirty="0"/>
          </a:p>
          <a:p>
            <a:r>
              <a:rPr lang="en-US" dirty="0"/>
              <a:t>It is quickly becoming the gold standard for reproducible data analysis.  In the course we will teach you to use R Markdown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1336123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 Markdown cheat sheet helps with the grammar of crafting markdown documents including visual formatting options.</a:t>
            </a:r>
          </a:p>
          <a:p>
            <a:endParaRPr lang="en-US" dirty="0"/>
          </a:p>
          <a:p>
            <a:r>
              <a:rPr lang="en-US" dirty="0"/>
              <a:t>The R Markdown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949317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4FB47BF-B8E8-4041-8934-87AA6A89E211}" type="datetimeFigureOut">
              <a:rPr lang="en-US" smtClean="0"/>
              <a:t>4/1/23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9820B-5F7F-494B-AE4C-9AA666EC5AC9}"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980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FB47BF-B8E8-4041-8934-87AA6A89E211}" type="datetimeFigureOut">
              <a:rPr lang="en-US" smtClean="0"/>
              <a:t>4/1/23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9820B-5F7F-494B-AE4C-9AA666EC5AC9}" type="slidenum">
              <a:rPr lang="en-US" smtClean="0"/>
              <a:t>‹#›</a:t>
            </a:fld>
            <a:endParaRPr lang="en-US"/>
          </a:p>
        </p:txBody>
      </p:sp>
    </p:spTree>
    <p:extLst>
      <p:ext uri="{BB962C8B-B14F-4D97-AF65-F5344CB8AC3E}">
        <p14:creationId xmlns:p14="http://schemas.microsoft.com/office/powerpoint/2010/main" val="152992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FB47BF-B8E8-4041-8934-87AA6A89E211}" type="datetimeFigureOut">
              <a:rPr lang="en-US" smtClean="0"/>
              <a:t>4/1/23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9820B-5F7F-494B-AE4C-9AA666EC5AC9}"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537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800" baseline="0"/>
            </a:lvl1pPr>
            <a:lvl2pPr>
              <a:defRPr sz="2400" baseline="0"/>
            </a:lvl2pPr>
            <a:lvl3pPr>
              <a:defRPr sz="2000" baseline="0"/>
            </a:lvl3pPr>
            <a:lvl4pPr>
              <a:defRPr sz="1600" baseline="0"/>
            </a:lvl4pPr>
            <a:lvl5pPr>
              <a:defRPr sz="120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F4FB47BF-B8E8-4041-8934-87AA6A89E211}" type="datetimeFigureOut">
              <a:rPr lang="en-US" smtClean="0"/>
              <a:t>4/1/23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9820B-5F7F-494B-AE4C-9AA666EC5AC9}" type="slidenum">
              <a:rPr lang="en-US" smtClean="0"/>
              <a:t>‹#›</a:t>
            </a:fld>
            <a:endParaRPr lang="en-US"/>
          </a:p>
        </p:txBody>
      </p:sp>
    </p:spTree>
    <p:extLst>
      <p:ext uri="{BB962C8B-B14F-4D97-AF65-F5344CB8AC3E}">
        <p14:creationId xmlns:p14="http://schemas.microsoft.com/office/powerpoint/2010/main" val="4217511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FB47BF-B8E8-4041-8934-87AA6A89E211}" type="datetimeFigureOut">
              <a:rPr lang="en-US" smtClean="0"/>
              <a:t>4/1/23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9820B-5F7F-494B-AE4C-9AA666EC5AC9}"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888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FB47BF-B8E8-4041-8934-87AA6A89E211}" type="datetimeFigureOut">
              <a:rPr lang="en-US" smtClean="0"/>
              <a:t>4/1/23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C9820B-5F7F-494B-AE4C-9AA666EC5AC9}" type="slidenum">
              <a:rPr lang="en-US" smtClean="0"/>
              <a:t>‹#›</a:t>
            </a:fld>
            <a:endParaRPr lang="en-US"/>
          </a:p>
        </p:txBody>
      </p:sp>
    </p:spTree>
    <p:extLst>
      <p:ext uri="{BB962C8B-B14F-4D97-AF65-F5344CB8AC3E}">
        <p14:creationId xmlns:p14="http://schemas.microsoft.com/office/powerpoint/2010/main" val="156737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4FB47BF-B8E8-4041-8934-87AA6A89E211}" type="datetimeFigureOut">
              <a:rPr lang="en-US" smtClean="0"/>
              <a:t>4/1/23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C9820B-5F7F-494B-AE4C-9AA666EC5AC9}" type="slidenum">
              <a:rPr lang="en-US" smtClean="0"/>
              <a:t>‹#›</a:t>
            </a:fld>
            <a:endParaRPr lang="en-US"/>
          </a:p>
        </p:txBody>
      </p:sp>
    </p:spTree>
    <p:extLst>
      <p:ext uri="{BB962C8B-B14F-4D97-AF65-F5344CB8AC3E}">
        <p14:creationId xmlns:p14="http://schemas.microsoft.com/office/powerpoint/2010/main" val="3828721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4FB47BF-B8E8-4041-8934-87AA6A89E211}" type="datetimeFigureOut">
              <a:rPr lang="en-US" smtClean="0"/>
              <a:t>4/1/23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C9820B-5F7F-494B-AE4C-9AA666EC5AC9}" type="slidenum">
              <a:rPr lang="en-US" smtClean="0"/>
              <a:t>‹#›</a:t>
            </a:fld>
            <a:endParaRPr lang="en-US"/>
          </a:p>
        </p:txBody>
      </p:sp>
    </p:spTree>
    <p:extLst>
      <p:ext uri="{BB962C8B-B14F-4D97-AF65-F5344CB8AC3E}">
        <p14:creationId xmlns:p14="http://schemas.microsoft.com/office/powerpoint/2010/main" val="297103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FB47BF-B8E8-4041-8934-87AA6A89E211}" type="datetimeFigureOut">
              <a:rPr lang="en-US" smtClean="0"/>
              <a:t>4/1/23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C9820B-5F7F-494B-AE4C-9AA666EC5AC9}" type="slidenum">
              <a:rPr lang="en-US" smtClean="0"/>
              <a:t>‹#›</a:t>
            </a:fld>
            <a:endParaRPr lang="en-US"/>
          </a:p>
        </p:txBody>
      </p:sp>
    </p:spTree>
    <p:extLst>
      <p:ext uri="{BB962C8B-B14F-4D97-AF65-F5344CB8AC3E}">
        <p14:creationId xmlns:p14="http://schemas.microsoft.com/office/powerpoint/2010/main" val="4175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FB47BF-B8E8-4041-8934-87AA6A89E211}" type="datetimeFigureOut">
              <a:rPr lang="en-US" smtClean="0"/>
              <a:t>4/1/23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C9820B-5F7F-494B-AE4C-9AA666EC5AC9}" type="slidenum">
              <a:rPr lang="en-US" smtClean="0"/>
              <a:t>‹#›</a:t>
            </a:fld>
            <a:endParaRPr lang="en-US"/>
          </a:p>
        </p:txBody>
      </p:sp>
    </p:spTree>
    <p:extLst>
      <p:ext uri="{BB962C8B-B14F-4D97-AF65-F5344CB8AC3E}">
        <p14:creationId xmlns:p14="http://schemas.microsoft.com/office/powerpoint/2010/main" val="3474349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FB47BF-B8E8-4041-8934-87AA6A89E211}" type="datetimeFigureOut">
              <a:rPr lang="en-US" smtClean="0"/>
              <a:t>4/1/23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C9820B-5F7F-494B-AE4C-9AA666EC5AC9}"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9721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4FB47BF-B8E8-4041-8934-87AA6A89E211}" type="datetimeFigureOut">
              <a:rPr lang="en-US" smtClean="0"/>
              <a:t>4/1/23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9C9820B-5F7F-494B-AE4C-9AA666EC5AC9}"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1098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0.png"/><Relationship Id="rId3" Type="http://schemas.openxmlformats.org/officeDocument/2006/relationships/image" Target="../media/image9.png"/><Relationship Id="rId7" Type="http://schemas.openxmlformats.org/officeDocument/2006/relationships/image" Target="../media/image19.png"/><Relationship Id="rId12"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38BC-DE30-88B8-85B3-16645958C3BA}"/>
              </a:ext>
            </a:extLst>
          </p:cNvPr>
          <p:cNvSpPr>
            <a:spLocks noGrp="1"/>
          </p:cNvSpPr>
          <p:nvPr>
            <p:ph type="ctrTitle"/>
          </p:nvPr>
        </p:nvSpPr>
        <p:spPr/>
        <p:txBody>
          <a:bodyPr/>
          <a:lstStyle/>
          <a:p>
            <a:r>
              <a:rPr lang="en-US" dirty="0"/>
              <a:t>R Markdown to Quarto: Supporting Reproducibility</a:t>
            </a:r>
          </a:p>
        </p:txBody>
      </p:sp>
      <p:sp>
        <p:nvSpPr>
          <p:cNvPr id="3" name="Subtitle 2">
            <a:extLst>
              <a:ext uri="{FF2B5EF4-FFF2-40B4-BE49-F238E27FC236}">
                <a16:creationId xmlns:a16="http://schemas.microsoft.com/office/drawing/2014/main" id="{9C2AF970-6663-738D-0FC1-737820DFDF0F}"/>
              </a:ext>
            </a:extLst>
          </p:cNvPr>
          <p:cNvSpPr>
            <a:spLocks noGrp="1"/>
          </p:cNvSpPr>
          <p:nvPr>
            <p:ph type="subTitle" idx="1"/>
          </p:nvPr>
        </p:nvSpPr>
        <p:spPr/>
        <p:txBody>
          <a:bodyPr>
            <a:normAutofit/>
          </a:bodyPr>
          <a:lstStyle/>
          <a:p>
            <a:r>
              <a:rPr lang="en-US" sz="2800" b="1" dirty="0"/>
              <a:t>Databases to Dashboards</a:t>
            </a:r>
          </a:p>
          <a:p>
            <a:r>
              <a:rPr lang="en-US" sz="2800" dirty="0"/>
              <a:t>Lesson 1</a:t>
            </a:r>
          </a:p>
        </p:txBody>
      </p:sp>
    </p:spTree>
    <p:extLst>
      <p:ext uri="{BB962C8B-B14F-4D97-AF65-F5344CB8AC3E}">
        <p14:creationId xmlns:p14="http://schemas.microsoft.com/office/powerpoint/2010/main" val="2965918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996EE7-C896-2746-BD29-58741696CCB2}"/>
              </a:ext>
            </a:extLst>
          </p:cNvPr>
          <p:cNvGrpSpPr/>
          <p:nvPr/>
        </p:nvGrpSpPr>
        <p:grpSpPr>
          <a:xfrm>
            <a:off x="567160" y="307601"/>
            <a:ext cx="10837868" cy="843023"/>
            <a:chOff x="567160" y="307601"/>
            <a:chExt cx="10837868" cy="843023"/>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831494" y="535043"/>
              <a:ext cx="4573534" cy="388138"/>
            </a:xfrm>
            <a:prstGeom prst="rect">
              <a:avLst/>
            </a:prstGeom>
          </p:spPr>
        </p:pic>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grpSp>
        <p:nvGrpSpPr>
          <p:cNvPr id="3" name="Group 2">
            <a:extLst>
              <a:ext uri="{FF2B5EF4-FFF2-40B4-BE49-F238E27FC236}">
                <a16:creationId xmlns:a16="http://schemas.microsoft.com/office/drawing/2014/main" id="{55620B79-DC78-7045-B746-37E023413F25}"/>
              </a:ext>
            </a:extLst>
          </p:cNvPr>
          <p:cNvGrpSpPr/>
          <p:nvPr/>
        </p:nvGrpSpPr>
        <p:grpSpPr>
          <a:xfrm>
            <a:off x="567160" y="1288200"/>
            <a:ext cx="10837868" cy="2159669"/>
            <a:chOff x="567160" y="1288200"/>
            <a:chExt cx="10837868" cy="2159669"/>
          </a:xfrm>
        </p:grpSpPr>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4" y="1751808"/>
              <a:ext cx="4573534" cy="1232452"/>
            </a:xfrm>
            <a:prstGeom prst="rect">
              <a:avLst/>
            </a:prstGeom>
          </p:spPr>
        </p:pic>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160" y="1288200"/>
              <a:ext cx="5528841" cy="2159669"/>
            </a:xfrm>
            <a:prstGeom prst="rect">
              <a:avLst/>
            </a:prstGeom>
          </p:spPr>
        </p:pic>
      </p:grpSp>
      <p:grpSp>
        <p:nvGrpSpPr>
          <p:cNvPr id="6" name="Group 5">
            <a:extLst>
              <a:ext uri="{FF2B5EF4-FFF2-40B4-BE49-F238E27FC236}">
                <a16:creationId xmlns:a16="http://schemas.microsoft.com/office/drawing/2014/main" id="{98F998D9-F940-8E49-8345-C16383505B47}"/>
              </a:ext>
            </a:extLst>
          </p:cNvPr>
          <p:cNvGrpSpPr/>
          <p:nvPr/>
        </p:nvGrpSpPr>
        <p:grpSpPr>
          <a:xfrm>
            <a:off x="567160" y="3587890"/>
            <a:ext cx="10837868" cy="1091788"/>
            <a:chOff x="567160" y="3587890"/>
            <a:chExt cx="10837868" cy="1091788"/>
          </a:xfrm>
        </p:grpSpPr>
        <p:grpSp>
          <p:nvGrpSpPr>
            <p:cNvPr id="4" name="Group 3">
              <a:extLst>
                <a:ext uri="{FF2B5EF4-FFF2-40B4-BE49-F238E27FC236}">
                  <a16:creationId xmlns:a16="http://schemas.microsoft.com/office/drawing/2014/main" id="{C586A464-69C6-6F47-BF48-BE19BD18A705}"/>
                </a:ext>
              </a:extLst>
            </p:cNvPr>
            <p:cNvGrpSpPr/>
            <p:nvPr/>
          </p:nvGrpSpPr>
          <p:grpSpPr>
            <a:xfrm>
              <a:off x="567160" y="3587890"/>
              <a:ext cx="10837868" cy="1091788"/>
              <a:chOff x="567160" y="3587890"/>
              <a:chExt cx="10837868" cy="1091788"/>
            </a:xfrm>
          </p:grpSpPr>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4" y="3808139"/>
                <a:ext cx="4573534" cy="451627"/>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3587890"/>
                <a:ext cx="5528841" cy="1091788"/>
              </a:xfrm>
              <a:prstGeom prst="rect">
                <a:avLst/>
              </a:prstGeom>
            </p:spPr>
          </p:pic>
        </p:grpSp>
        <p:pic>
          <p:nvPicPr>
            <p:cNvPr id="22" name="Picture 21">
              <a:extLst>
                <a:ext uri="{FF2B5EF4-FFF2-40B4-BE49-F238E27FC236}">
                  <a16:creationId xmlns:a16="http://schemas.microsoft.com/office/drawing/2014/main" id="{8CA75C40-9C20-584A-B0A4-5A93A3777D3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949689" y="3587890"/>
              <a:ext cx="993911" cy="1091788"/>
            </a:xfrm>
            <a:prstGeom prst="rect">
              <a:avLst/>
            </a:prstGeom>
          </p:spPr>
        </p:pic>
      </p:grpSp>
      <p:grpSp>
        <p:nvGrpSpPr>
          <p:cNvPr id="8" name="Group 7">
            <a:extLst>
              <a:ext uri="{FF2B5EF4-FFF2-40B4-BE49-F238E27FC236}">
                <a16:creationId xmlns:a16="http://schemas.microsoft.com/office/drawing/2014/main" id="{7D06A5BC-4BB0-444B-8AF2-5E8C87DC8AEC}"/>
              </a:ext>
            </a:extLst>
          </p:cNvPr>
          <p:cNvGrpSpPr/>
          <p:nvPr/>
        </p:nvGrpSpPr>
        <p:grpSpPr>
          <a:xfrm>
            <a:off x="567159" y="4759115"/>
            <a:ext cx="9859708" cy="1938206"/>
            <a:chOff x="567159" y="4759115"/>
            <a:chExt cx="9859708" cy="1938206"/>
          </a:xfrm>
        </p:grpSpPr>
        <p:grpSp>
          <p:nvGrpSpPr>
            <p:cNvPr id="5" name="Group 4">
              <a:extLst>
                <a:ext uri="{FF2B5EF4-FFF2-40B4-BE49-F238E27FC236}">
                  <a16:creationId xmlns:a16="http://schemas.microsoft.com/office/drawing/2014/main" id="{BCDC184D-BEA9-914E-B1B0-4128DD5015CD}"/>
                </a:ext>
              </a:extLst>
            </p:cNvPr>
            <p:cNvGrpSpPr/>
            <p:nvPr/>
          </p:nvGrpSpPr>
          <p:grpSpPr>
            <a:xfrm>
              <a:off x="567159" y="4759115"/>
              <a:ext cx="9859708" cy="1938206"/>
              <a:chOff x="567159" y="4759115"/>
              <a:chExt cx="9859708" cy="1938206"/>
            </a:xfrm>
          </p:grpSpPr>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809656" y="4759115"/>
                <a:ext cx="2617211" cy="1938206"/>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1">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grpSp>
        <p:pic>
          <p:nvPicPr>
            <p:cNvPr id="23" name="Picture 22">
              <a:extLst>
                <a:ext uri="{FF2B5EF4-FFF2-40B4-BE49-F238E27FC236}">
                  <a16:creationId xmlns:a16="http://schemas.microsoft.com/office/drawing/2014/main" id="{98E1E14B-7283-264C-A2FA-1F5393F1C2AE}"/>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grpSp>
      <p:pic>
        <p:nvPicPr>
          <p:cNvPr id="24" name="Picture 23">
            <a:extLst>
              <a:ext uri="{FF2B5EF4-FFF2-40B4-BE49-F238E27FC236}">
                <a16:creationId xmlns:a16="http://schemas.microsoft.com/office/drawing/2014/main" id="{31BA1F57-7075-0141-B92A-9189E4E3FD8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831494" y="4259766"/>
            <a:ext cx="4573534" cy="475488"/>
          </a:xfrm>
          <a:prstGeom prst="rect">
            <a:avLst/>
          </a:prstGeom>
        </p:spPr>
      </p:pic>
      <p:grpSp>
        <p:nvGrpSpPr>
          <p:cNvPr id="14" name="Group 13">
            <a:extLst>
              <a:ext uri="{FF2B5EF4-FFF2-40B4-BE49-F238E27FC236}">
                <a16:creationId xmlns:a16="http://schemas.microsoft.com/office/drawing/2014/main" id="{672ED7D9-2653-F52E-615A-B579BC9D05B9}"/>
              </a:ext>
            </a:extLst>
          </p:cNvPr>
          <p:cNvGrpSpPr/>
          <p:nvPr/>
        </p:nvGrpSpPr>
        <p:grpSpPr>
          <a:xfrm>
            <a:off x="2748485" y="5798324"/>
            <a:ext cx="3721889" cy="1139401"/>
            <a:chOff x="2748485" y="5798324"/>
            <a:chExt cx="3721889" cy="1139401"/>
          </a:xfrm>
        </p:grpSpPr>
        <p:cxnSp>
          <p:nvCxnSpPr>
            <p:cNvPr id="11" name="Straight Arrow Connector 10">
              <a:extLst>
                <a:ext uri="{FF2B5EF4-FFF2-40B4-BE49-F238E27FC236}">
                  <a16:creationId xmlns:a16="http://schemas.microsoft.com/office/drawing/2014/main" id="{DCE94DEB-6A1F-E724-45E5-B1E7914D3F9B}"/>
                </a:ext>
              </a:extLst>
            </p:cNvPr>
            <p:cNvCxnSpPr>
              <a:cxnSpLocks/>
            </p:cNvCxnSpPr>
            <p:nvPr/>
          </p:nvCxnSpPr>
          <p:spPr>
            <a:xfrm flipH="1" flipV="1">
              <a:off x="2748485" y="5798324"/>
              <a:ext cx="750089" cy="5825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2008FA5-39EE-1F56-143E-063996B2D5CB}"/>
                </a:ext>
              </a:extLst>
            </p:cNvPr>
            <p:cNvSpPr txBox="1"/>
            <p:nvPr/>
          </p:nvSpPr>
          <p:spPr>
            <a:xfrm>
              <a:off x="3641617" y="6291394"/>
              <a:ext cx="2828757" cy="646331"/>
            </a:xfrm>
            <a:prstGeom prst="rect">
              <a:avLst/>
            </a:prstGeom>
            <a:noFill/>
          </p:spPr>
          <p:txBody>
            <a:bodyPr wrap="square" rtlCol="0">
              <a:spAutoFit/>
            </a:bodyPr>
            <a:lstStyle/>
            <a:p>
              <a:r>
                <a:rPr lang="en-US" dirty="0"/>
                <a:t>Note how options are added to the chunk</a:t>
              </a:r>
            </a:p>
          </p:txBody>
        </p:sp>
      </p:grpSp>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E30F7-38A7-0FFB-F438-60D97B8763F5}"/>
              </a:ext>
            </a:extLst>
          </p:cNvPr>
          <p:cNvSpPr>
            <a:spLocks noGrp="1"/>
          </p:cNvSpPr>
          <p:nvPr>
            <p:ph type="title"/>
          </p:nvPr>
        </p:nvSpPr>
        <p:spPr/>
        <p:txBody>
          <a:bodyPr/>
          <a:lstStyle/>
          <a:p>
            <a:r>
              <a:rPr lang="en-US" dirty="0"/>
              <a:t>Exercise 1</a:t>
            </a:r>
          </a:p>
        </p:txBody>
      </p:sp>
      <p:sp>
        <p:nvSpPr>
          <p:cNvPr id="3" name="Content Placeholder 2">
            <a:extLst>
              <a:ext uri="{FF2B5EF4-FFF2-40B4-BE49-F238E27FC236}">
                <a16:creationId xmlns:a16="http://schemas.microsoft.com/office/drawing/2014/main" id="{D00A3E3E-DAB1-6BA9-AB8F-CC6733A19D29}"/>
              </a:ext>
            </a:extLst>
          </p:cNvPr>
          <p:cNvSpPr>
            <a:spLocks noGrp="1"/>
          </p:cNvSpPr>
          <p:nvPr>
            <p:ph idx="1"/>
          </p:nvPr>
        </p:nvSpPr>
        <p:spPr/>
        <p:txBody>
          <a:bodyPr>
            <a:normAutofit fontScale="92500" lnSpcReduction="10000"/>
          </a:bodyPr>
          <a:lstStyle/>
          <a:p>
            <a:pPr marL="514350" indent="-514350">
              <a:buFont typeface="+mj-lt"/>
              <a:buAutoNum type="arabicPeriod"/>
            </a:pPr>
            <a:r>
              <a:rPr lang="en-US" sz="2800" dirty="0"/>
              <a:t>Open a sample R Markdown document (File -&gt; New File -&gt; R Notebook).</a:t>
            </a:r>
          </a:p>
          <a:p>
            <a:pPr marL="514350" indent="-514350">
              <a:buFont typeface="+mj-lt"/>
              <a:buAutoNum type="arabicPeriod"/>
            </a:pPr>
            <a:r>
              <a:rPr lang="en-US" sz="2800" dirty="0"/>
              <a:t>Enter a title for the document: “My First Notebook”</a:t>
            </a:r>
          </a:p>
          <a:p>
            <a:pPr marL="514350" indent="-514350">
              <a:buFont typeface="+mj-lt"/>
              <a:buAutoNum type="arabicPeriod"/>
            </a:pPr>
            <a:r>
              <a:rPr lang="en-US" sz="2800" dirty="0"/>
              <a:t>Review the format of the document:  header, text, code chunks </a:t>
            </a:r>
          </a:p>
          <a:p>
            <a:pPr marL="514350" indent="-514350">
              <a:buFont typeface="+mj-lt"/>
              <a:buAutoNum type="arabicPeriod"/>
            </a:pPr>
            <a:r>
              <a:rPr lang="en-US" sz="2800" dirty="0"/>
              <a:t>Execute the individual code chunk by selecting the Run Current Chunk arrow.  </a:t>
            </a:r>
          </a:p>
          <a:p>
            <a:pPr marL="514350" indent="-514350">
              <a:buFont typeface="+mj-lt"/>
              <a:buAutoNum type="arabicPeriod"/>
            </a:pPr>
            <a:r>
              <a:rPr lang="en-US" sz="2800" dirty="0"/>
              <a:t>Knit the document to HTML (Preview or Knit Button -&gt; Knit to HTML).  You will be prompted to save your file first.  Name your notebook (</a:t>
            </a:r>
            <a:r>
              <a:rPr lang="en-US" sz="2800" dirty="0" err="1"/>
              <a:t>my_first_notebook.Rmd</a:t>
            </a:r>
            <a:r>
              <a:rPr lang="en-US" sz="2800" dirty="0"/>
              <a:t>) and click save.  Review the knitted document.</a:t>
            </a:r>
          </a:p>
          <a:p>
            <a:endParaRPr lang="en-US" dirty="0"/>
          </a:p>
        </p:txBody>
      </p:sp>
    </p:spTree>
    <p:extLst>
      <p:ext uri="{BB962C8B-B14F-4D97-AF65-F5344CB8AC3E}">
        <p14:creationId xmlns:p14="http://schemas.microsoft.com/office/powerpoint/2010/main" val="1207468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789DDD-9A17-952C-8E79-380AD5BF8C6D}"/>
              </a:ext>
            </a:extLst>
          </p:cNvPr>
          <p:cNvPicPr>
            <a:picLocks noChangeAspect="1"/>
          </p:cNvPicPr>
          <p:nvPr/>
        </p:nvPicPr>
        <p:blipFill>
          <a:blip r:embed="rId2"/>
          <a:stretch>
            <a:fillRect/>
          </a:stretch>
        </p:blipFill>
        <p:spPr>
          <a:xfrm>
            <a:off x="-1" y="-432758"/>
            <a:ext cx="13058295" cy="7290758"/>
          </a:xfrm>
          <a:prstGeom prst="rect">
            <a:avLst/>
          </a:prstGeom>
        </p:spPr>
      </p:pic>
      <p:cxnSp>
        <p:nvCxnSpPr>
          <p:cNvPr id="4" name="Straight Arrow Connector 3">
            <a:extLst>
              <a:ext uri="{FF2B5EF4-FFF2-40B4-BE49-F238E27FC236}">
                <a16:creationId xmlns:a16="http://schemas.microsoft.com/office/drawing/2014/main" id="{CA6E7317-D57F-2840-86C4-D950E478BF82}"/>
              </a:ext>
            </a:extLst>
          </p:cNvPr>
          <p:cNvCxnSpPr>
            <a:cxnSpLocks/>
          </p:cNvCxnSpPr>
          <p:nvPr/>
        </p:nvCxnSpPr>
        <p:spPr>
          <a:xfrm rot="5400000" flipH="1">
            <a:off x="2159841" y="2066781"/>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9325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943633-5022-153D-154D-50675818B050}"/>
              </a:ext>
            </a:extLst>
          </p:cNvPr>
          <p:cNvPicPr>
            <a:picLocks noChangeAspect="1"/>
          </p:cNvPicPr>
          <p:nvPr/>
        </p:nvPicPr>
        <p:blipFill>
          <a:blip r:embed="rId2"/>
          <a:stretch>
            <a:fillRect/>
          </a:stretch>
        </p:blipFill>
        <p:spPr>
          <a:xfrm>
            <a:off x="-1" y="-479328"/>
            <a:ext cx="13122529" cy="7337328"/>
          </a:xfrm>
          <a:prstGeom prst="rect">
            <a:avLst/>
          </a:prstGeom>
        </p:spPr>
      </p:pic>
      <p:cxnSp>
        <p:nvCxnSpPr>
          <p:cNvPr id="5" name="Straight Arrow Connector 4">
            <a:extLst>
              <a:ext uri="{FF2B5EF4-FFF2-40B4-BE49-F238E27FC236}">
                <a16:creationId xmlns:a16="http://schemas.microsoft.com/office/drawing/2014/main" id="{CB9816CC-82E3-7445-A3D4-93C4F73D1C96}"/>
              </a:ext>
            </a:extLst>
          </p:cNvPr>
          <p:cNvCxnSpPr>
            <a:cxnSpLocks/>
          </p:cNvCxnSpPr>
          <p:nvPr/>
        </p:nvCxnSpPr>
        <p:spPr>
          <a:xfrm flipH="1">
            <a:off x="6095999" y="2547464"/>
            <a:ext cx="15452" cy="100411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DAF5464-5680-034A-BD84-C07D1EF9128A}"/>
              </a:ext>
            </a:extLst>
          </p:cNvPr>
          <p:cNvSpPr txBox="1"/>
          <p:nvPr/>
        </p:nvSpPr>
        <p:spPr>
          <a:xfrm>
            <a:off x="4155558" y="2024244"/>
            <a:ext cx="3880883" cy="523220"/>
          </a:xfrm>
          <a:prstGeom prst="rect">
            <a:avLst/>
          </a:prstGeom>
          <a:noFill/>
        </p:spPr>
        <p:txBody>
          <a:bodyPr wrap="square" rtlCol="0">
            <a:spAutoFit/>
          </a:bodyPr>
          <a:lstStyle/>
          <a:p>
            <a:pPr algn="ctr"/>
            <a:r>
              <a:rPr lang="en-US" sz="2800" dirty="0"/>
              <a:t>Scroll down</a:t>
            </a:r>
          </a:p>
        </p:txBody>
      </p:sp>
      <p:cxnSp>
        <p:nvCxnSpPr>
          <p:cNvPr id="12" name="Straight Arrow Connector 11">
            <a:extLst>
              <a:ext uri="{FF2B5EF4-FFF2-40B4-BE49-F238E27FC236}">
                <a16:creationId xmlns:a16="http://schemas.microsoft.com/office/drawing/2014/main" id="{BE18DB4B-D3B8-0D49-A63A-52E67F4D06CD}"/>
              </a:ext>
            </a:extLst>
          </p:cNvPr>
          <p:cNvCxnSpPr>
            <a:cxnSpLocks/>
          </p:cNvCxnSpPr>
          <p:nvPr/>
        </p:nvCxnSpPr>
        <p:spPr>
          <a:xfrm flipH="1">
            <a:off x="2286442" y="1765265"/>
            <a:ext cx="995679" cy="8114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F4310A3-3124-EF44-83C2-11B6782A25CA}"/>
              </a:ext>
            </a:extLst>
          </p:cNvPr>
          <p:cNvSpPr txBox="1"/>
          <p:nvPr/>
        </p:nvSpPr>
        <p:spPr>
          <a:xfrm>
            <a:off x="3282121" y="1501024"/>
            <a:ext cx="2235195" cy="523220"/>
          </a:xfrm>
          <a:prstGeom prst="rect">
            <a:avLst/>
          </a:prstGeom>
          <a:noFill/>
        </p:spPr>
        <p:txBody>
          <a:bodyPr wrap="square" rtlCol="0">
            <a:spAutoFit/>
          </a:bodyPr>
          <a:lstStyle/>
          <a:p>
            <a:r>
              <a:rPr lang="en-US" sz="2800" dirty="0"/>
              <a:t>Update title</a:t>
            </a:r>
          </a:p>
        </p:txBody>
      </p:sp>
    </p:spTree>
    <p:extLst>
      <p:ext uri="{BB962C8B-B14F-4D97-AF65-F5344CB8AC3E}">
        <p14:creationId xmlns:p14="http://schemas.microsoft.com/office/powerpoint/2010/main" val="2955446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2C7F80-5695-3AAE-0A25-8DE4E45B66CD}"/>
              </a:ext>
            </a:extLst>
          </p:cNvPr>
          <p:cNvPicPr>
            <a:picLocks noChangeAspect="1"/>
          </p:cNvPicPr>
          <p:nvPr/>
        </p:nvPicPr>
        <p:blipFill>
          <a:blip r:embed="rId2"/>
          <a:stretch>
            <a:fillRect/>
          </a:stretch>
        </p:blipFill>
        <p:spPr>
          <a:xfrm>
            <a:off x="-1" y="-477079"/>
            <a:ext cx="13069777" cy="7335079"/>
          </a:xfrm>
          <a:prstGeom prst="rect">
            <a:avLst/>
          </a:prstGeom>
        </p:spPr>
      </p:pic>
      <p:cxnSp>
        <p:nvCxnSpPr>
          <p:cNvPr id="4" name="Straight Arrow Connector 3">
            <a:extLst>
              <a:ext uri="{FF2B5EF4-FFF2-40B4-BE49-F238E27FC236}">
                <a16:creationId xmlns:a16="http://schemas.microsoft.com/office/drawing/2014/main" id="{3C5E08BA-D606-E249-859D-7B48713BAE6F}"/>
              </a:ext>
            </a:extLst>
          </p:cNvPr>
          <p:cNvCxnSpPr>
            <a:cxnSpLocks/>
          </p:cNvCxnSpPr>
          <p:nvPr/>
        </p:nvCxnSpPr>
        <p:spPr>
          <a:xfrm flipH="1" flipV="1">
            <a:off x="6892379" y="1955310"/>
            <a:ext cx="930704" cy="11938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7C6E408-6BA3-384A-939F-898A7CE85CD2}"/>
              </a:ext>
            </a:extLst>
          </p:cNvPr>
          <p:cNvSpPr txBox="1"/>
          <p:nvPr/>
        </p:nvSpPr>
        <p:spPr>
          <a:xfrm>
            <a:off x="7823083" y="1813084"/>
            <a:ext cx="3880883" cy="523220"/>
          </a:xfrm>
          <a:prstGeom prst="rect">
            <a:avLst/>
          </a:prstGeom>
          <a:noFill/>
        </p:spPr>
        <p:txBody>
          <a:bodyPr wrap="square" rtlCol="0">
            <a:spAutoFit/>
          </a:bodyPr>
          <a:lstStyle/>
          <a:p>
            <a:r>
              <a:rPr lang="en-US" sz="2800" dirty="0"/>
              <a:t>Execute code chunk</a:t>
            </a:r>
          </a:p>
        </p:txBody>
      </p:sp>
    </p:spTree>
    <p:extLst>
      <p:ext uri="{BB962C8B-B14F-4D97-AF65-F5344CB8AC3E}">
        <p14:creationId xmlns:p14="http://schemas.microsoft.com/office/powerpoint/2010/main" val="2065332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2C7F80-5695-3AAE-0A25-8DE4E45B66CD}"/>
              </a:ext>
            </a:extLst>
          </p:cNvPr>
          <p:cNvPicPr>
            <a:picLocks noChangeAspect="1"/>
          </p:cNvPicPr>
          <p:nvPr/>
        </p:nvPicPr>
        <p:blipFill>
          <a:blip r:embed="rId2"/>
          <a:stretch>
            <a:fillRect/>
          </a:stretch>
        </p:blipFill>
        <p:spPr>
          <a:xfrm>
            <a:off x="-1" y="-463826"/>
            <a:ext cx="13046163" cy="7321826"/>
          </a:xfrm>
          <a:prstGeom prst="rect">
            <a:avLst/>
          </a:prstGeom>
        </p:spPr>
      </p:pic>
      <p:cxnSp>
        <p:nvCxnSpPr>
          <p:cNvPr id="4" name="Straight Arrow Connector 3">
            <a:extLst>
              <a:ext uri="{FF2B5EF4-FFF2-40B4-BE49-F238E27FC236}">
                <a16:creationId xmlns:a16="http://schemas.microsoft.com/office/drawing/2014/main" id="{3C5E08BA-D606-E249-859D-7B48713BAE6F}"/>
              </a:ext>
            </a:extLst>
          </p:cNvPr>
          <p:cNvCxnSpPr>
            <a:cxnSpLocks/>
          </p:cNvCxnSpPr>
          <p:nvPr/>
        </p:nvCxnSpPr>
        <p:spPr>
          <a:xfrm flipH="1" flipV="1">
            <a:off x="2801673" y="1246760"/>
            <a:ext cx="654493" cy="5892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7C6E408-6BA3-384A-939F-898A7CE85CD2}"/>
              </a:ext>
            </a:extLst>
          </p:cNvPr>
          <p:cNvSpPr txBox="1"/>
          <p:nvPr/>
        </p:nvSpPr>
        <p:spPr>
          <a:xfrm>
            <a:off x="3553185" y="1574430"/>
            <a:ext cx="3880883" cy="523220"/>
          </a:xfrm>
          <a:prstGeom prst="rect">
            <a:avLst/>
          </a:prstGeom>
          <a:noFill/>
        </p:spPr>
        <p:txBody>
          <a:bodyPr wrap="square" rtlCol="0">
            <a:spAutoFit/>
          </a:bodyPr>
          <a:lstStyle/>
          <a:p>
            <a:r>
              <a:rPr lang="en-US" sz="2800" dirty="0"/>
              <a:t>Knit document</a:t>
            </a:r>
          </a:p>
        </p:txBody>
      </p:sp>
    </p:spTree>
    <p:extLst>
      <p:ext uri="{BB962C8B-B14F-4D97-AF65-F5344CB8AC3E}">
        <p14:creationId xmlns:p14="http://schemas.microsoft.com/office/powerpoint/2010/main" val="913740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E30F7-38A7-0FFB-F438-60D97B8763F5}"/>
              </a:ext>
            </a:extLst>
          </p:cNvPr>
          <p:cNvSpPr>
            <a:spLocks noGrp="1"/>
          </p:cNvSpPr>
          <p:nvPr>
            <p:ph type="title"/>
          </p:nvPr>
        </p:nvSpPr>
        <p:spPr/>
        <p:txBody>
          <a:bodyPr/>
          <a:lstStyle/>
          <a:p>
            <a:r>
              <a:rPr lang="en-US" dirty="0"/>
              <a:t>Exercise 1</a:t>
            </a:r>
          </a:p>
        </p:txBody>
      </p:sp>
      <p:sp>
        <p:nvSpPr>
          <p:cNvPr id="3" name="Content Placeholder 2">
            <a:extLst>
              <a:ext uri="{FF2B5EF4-FFF2-40B4-BE49-F238E27FC236}">
                <a16:creationId xmlns:a16="http://schemas.microsoft.com/office/drawing/2014/main" id="{D00A3E3E-DAB1-6BA9-AB8F-CC6733A19D29}"/>
              </a:ext>
            </a:extLst>
          </p:cNvPr>
          <p:cNvSpPr>
            <a:spLocks noGrp="1"/>
          </p:cNvSpPr>
          <p:nvPr>
            <p:ph idx="1"/>
          </p:nvPr>
        </p:nvSpPr>
        <p:spPr/>
        <p:txBody>
          <a:bodyPr>
            <a:normAutofit fontScale="92500" lnSpcReduction="10000"/>
          </a:bodyPr>
          <a:lstStyle/>
          <a:p>
            <a:pPr marL="514350" indent="-514350">
              <a:buFont typeface="+mj-lt"/>
              <a:buAutoNum type="arabicPeriod"/>
            </a:pPr>
            <a:r>
              <a:rPr lang="en-US" sz="2800" dirty="0"/>
              <a:t>Open a sample R Markdown document (File -&gt; New File -&gt; R Notebook).</a:t>
            </a:r>
          </a:p>
          <a:p>
            <a:pPr marL="514350" indent="-514350">
              <a:buFont typeface="+mj-lt"/>
              <a:buAutoNum type="arabicPeriod"/>
            </a:pPr>
            <a:r>
              <a:rPr lang="en-US" sz="2800" dirty="0"/>
              <a:t>Enter a title for the document: “My First Notebook”</a:t>
            </a:r>
          </a:p>
          <a:p>
            <a:pPr marL="514350" indent="-514350">
              <a:buFont typeface="+mj-lt"/>
              <a:buAutoNum type="arabicPeriod"/>
            </a:pPr>
            <a:r>
              <a:rPr lang="en-US" sz="2800" dirty="0"/>
              <a:t>Review the format of the document:  header, text, code chunks </a:t>
            </a:r>
          </a:p>
          <a:p>
            <a:pPr marL="514350" indent="-514350">
              <a:buFont typeface="+mj-lt"/>
              <a:buAutoNum type="arabicPeriod"/>
            </a:pPr>
            <a:r>
              <a:rPr lang="en-US" sz="2800" dirty="0"/>
              <a:t>Execute the individual code chunk by selecting the Run Current Chunk arrow.  </a:t>
            </a:r>
          </a:p>
          <a:p>
            <a:pPr marL="514350" indent="-514350">
              <a:buFont typeface="+mj-lt"/>
              <a:buAutoNum type="arabicPeriod"/>
            </a:pPr>
            <a:r>
              <a:rPr lang="en-US" sz="2800" dirty="0"/>
              <a:t>Knit the document to HTML (Preview or Knit Button -&gt; Knit to HTML).  You will be prompted to save your file first.  Name your notebook (</a:t>
            </a:r>
            <a:r>
              <a:rPr lang="en-US" sz="2800" dirty="0" err="1"/>
              <a:t>my_first_notebook.Rmd</a:t>
            </a:r>
            <a:r>
              <a:rPr lang="en-US" sz="2800" dirty="0"/>
              <a:t>) and click save.  Review the knitted document.</a:t>
            </a:r>
          </a:p>
          <a:p>
            <a:endParaRPr lang="en-US" dirty="0"/>
          </a:p>
        </p:txBody>
      </p:sp>
    </p:spTree>
    <p:extLst>
      <p:ext uri="{BB962C8B-B14F-4D97-AF65-F5344CB8AC3E}">
        <p14:creationId xmlns:p14="http://schemas.microsoft.com/office/powerpoint/2010/main" val="327009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4C4BE25-2ED3-07FD-DB5C-04A5E57A6533}"/>
              </a:ext>
            </a:extLst>
          </p:cNvPr>
          <p:cNvPicPr>
            <a:picLocks noChangeAspect="1"/>
          </p:cNvPicPr>
          <p:nvPr/>
        </p:nvPicPr>
        <p:blipFill>
          <a:blip r:embed="rId2"/>
          <a:stretch>
            <a:fillRect/>
          </a:stretch>
        </p:blipFill>
        <p:spPr>
          <a:xfrm>
            <a:off x="1430136" y="0"/>
            <a:ext cx="9331727" cy="7474226"/>
          </a:xfrm>
          <a:prstGeom prst="rect">
            <a:avLst/>
          </a:prstGeom>
        </p:spPr>
      </p:pic>
    </p:spTree>
    <p:extLst>
      <p:ext uri="{BB962C8B-B14F-4D97-AF65-F5344CB8AC3E}">
        <p14:creationId xmlns:p14="http://schemas.microsoft.com/office/powerpoint/2010/main" val="3303518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3" name="TextBox 2">
            <a:extLst>
              <a:ext uri="{FF2B5EF4-FFF2-40B4-BE49-F238E27FC236}">
                <a16:creationId xmlns:a16="http://schemas.microsoft.com/office/drawing/2014/main" id="{A22EF146-AF53-DE37-96C2-108C00534FBC}"/>
              </a:ext>
            </a:extLst>
          </p:cNvPr>
          <p:cNvSpPr txBox="1"/>
          <p:nvPr/>
        </p:nvSpPr>
        <p:spPr>
          <a:xfrm>
            <a:off x="5977967" y="1464020"/>
            <a:ext cx="5189905" cy="584775"/>
          </a:xfrm>
          <a:prstGeom prst="rect">
            <a:avLst/>
          </a:prstGeom>
          <a:noFill/>
        </p:spPr>
        <p:txBody>
          <a:bodyPr wrap="square" rtlCol="0">
            <a:spAutoFit/>
          </a:bodyPr>
          <a:lstStyle/>
          <a:p>
            <a:r>
              <a:rPr lang="en-US" sz="3200" dirty="0"/>
              <a:t>Chunk names must be unique!</a:t>
            </a:r>
          </a:p>
        </p:txBody>
      </p:sp>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7B92CE-8F29-C19B-C4AF-8DA2C1A227CE}"/>
              </a:ext>
            </a:extLst>
          </p:cNvPr>
          <p:cNvPicPr>
            <a:picLocks noChangeAspect="1"/>
          </p:cNvPicPr>
          <p:nvPr/>
        </p:nvPicPr>
        <p:blipFill>
          <a:blip r:embed="rId2"/>
          <a:stretch>
            <a:fillRect/>
          </a:stretch>
        </p:blipFill>
        <p:spPr>
          <a:xfrm>
            <a:off x="0" y="-37107"/>
            <a:ext cx="12112487" cy="7319262"/>
          </a:xfrm>
          <a:prstGeom prst="rect">
            <a:avLst/>
          </a:prstGeom>
        </p:spPr>
      </p:pic>
      <p:cxnSp>
        <p:nvCxnSpPr>
          <p:cNvPr id="4" name="Straight Arrow Connector 3">
            <a:extLst>
              <a:ext uri="{FF2B5EF4-FFF2-40B4-BE49-F238E27FC236}">
                <a16:creationId xmlns:a16="http://schemas.microsoft.com/office/drawing/2014/main" id="{D1245388-90B4-314E-B84A-E65E65E61479}"/>
              </a:ext>
            </a:extLst>
          </p:cNvPr>
          <p:cNvCxnSpPr>
            <a:cxnSpLocks/>
          </p:cNvCxnSpPr>
          <p:nvPr/>
        </p:nvCxnSpPr>
        <p:spPr>
          <a:xfrm flipH="1" flipV="1">
            <a:off x="5466553" y="582361"/>
            <a:ext cx="629447" cy="52408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36411DB-FB60-D84B-9D68-80BA7D12F8B2}"/>
              </a:ext>
            </a:extLst>
          </p:cNvPr>
          <p:cNvSpPr txBox="1"/>
          <p:nvPr/>
        </p:nvSpPr>
        <p:spPr>
          <a:xfrm>
            <a:off x="6096000" y="844832"/>
            <a:ext cx="3165313" cy="523220"/>
          </a:xfrm>
          <a:prstGeom prst="rect">
            <a:avLst/>
          </a:prstGeom>
          <a:noFill/>
        </p:spPr>
        <p:txBody>
          <a:bodyPr wrap="square" rtlCol="0">
            <a:spAutoFit/>
          </a:bodyPr>
          <a:lstStyle/>
          <a:p>
            <a:r>
              <a:rPr lang="en-US" sz="2800" dirty="0"/>
              <a:t>Insert code chunk</a:t>
            </a:r>
          </a:p>
        </p:txBody>
      </p:sp>
      <p:cxnSp>
        <p:nvCxnSpPr>
          <p:cNvPr id="6" name="Straight Arrow Connector 5">
            <a:extLst>
              <a:ext uri="{FF2B5EF4-FFF2-40B4-BE49-F238E27FC236}">
                <a16:creationId xmlns:a16="http://schemas.microsoft.com/office/drawing/2014/main" id="{5782E1C9-6842-AD47-B597-5D5C9AD0127F}"/>
              </a:ext>
            </a:extLst>
          </p:cNvPr>
          <p:cNvCxnSpPr>
            <a:cxnSpLocks/>
          </p:cNvCxnSpPr>
          <p:nvPr/>
        </p:nvCxnSpPr>
        <p:spPr>
          <a:xfrm flipH="1" flipV="1">
            <a:off x="594376" y="3873606"/>
            <a:ext cx="838553" cy="42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4B80EF3-9336-4F44-836E-743B676C35F3}"/>
              </a:ext>
            </a:extLst>
          </p:cNvPr>
          <p:cNvSpPr txBox="1"/>
          <p:nvPr/>
        </p:nvSpPr>
        <p:spPr>
          <a:xfrm>
            <a:off x="1512950" y="3611996"/>
            <a:ext cx="4543293" cy="523220"/>
          </a:xfrm>
          <a:prstGeom prst="rect">
            <a:avLst/>
          </a:prstGeom>
          <a:noFill/>
        </p:spPr>
        <p:txBody>
          <a:bodyPr wrap="square" rtlCol="0">
            <a:spAutoFit/>
          </a:bodyPr>
          <a:lstStyle/>
          <a:p>
            <a:r>
              <a:rPr lang="en-US" sz="2800" dirty="0"/>
              <a:t>Place cursor in document</a:t>
            </a:r>
          </a:p>
        </p:txBody>
      </p:sp>
    </p:spTree>
    <p:extLst>
      <p:ext uri="{BB962C8B-B14F-4D97-AF65-F5344CB8AC3E}">
        <p14:creationId xmlns:p14="http://schemas.microsoft.com/office/powerpoint/2010/main" val="1934437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1B850-D369-A1FF-BD7B-2F359275FBE5}"/>
              </a:ext>
            </a:extLst>
          </p:cNvPr>
          <p:cNvSpPr>
            <a:spLocks noGrp="1"/>
          </p:cNvSpPr>
          <p:nvPr>
            <p:ph type="title"/>
          </p:nvPr>
        </p:nvSpPr>
        <p:spPr/>
        <p:txBody>
          <a:bodyPr/>
          <a:lstStyle/>
          <a:p>
            <a:r>
              <a:rPr lang="en-US" dirty="0"/>
              <a:t>Lesson Objectives</a:t>
            </a:r>
          </a:p>
        </p:txBody>
      </p:sp>
      <p:sp>
        <p:nvSpPr>
          <p:cNvPr id="3" name="Content Placeholder 2">
            <a:extLst>
              <a:ext uri="{FF2B5EF4-FFF2-40B4-BE49-F238E27FC236}">
                <a16:creationId xmlns:a16="http://schemas.microsoft.com/office/drawing/2014/main" id="{6350D6DD-41F8-5161-5ACA-0E7A148A0A2A}"/>
              </a:ext>
            </a:extLst>
          </p:cNvPr>
          <p:cNvSpPr>
            <a:spLocks noGrp="1"/>
          </p:cNvSpPr>
          <p:nvPr>
            <p:ph idx="1"/>
          </p:nvPr>
        </p:nvSpPr>
        <p:spPr/>
        <p:txBody>
          <a:bodyPr/>
          <a:lstStyle/>
          <a:p>
            <a:pPr marL="457200" indent="-457200">
              <a:buFont typeface="+mj-lt"/>
              <a:buAutoNum type="arabicPeriod"/>
            </a:pPr>
            <a:r>
              <a:rPr lang="en-US" dirty="0"/>
              <a:t>Discuss the benefits of using reproducible formats such as R Markdown and Quarto</a:t>
            </a:r>
          </a:p>
          <a:p>
            <a:pPr marL="457200" indent="-457200">
              <a:buFont typeface="+mj-lt"/>
              <a:buAutoNum type="arabicPeriod"/>
            </a:pPr>
            <a:r>
              <a:rPr lang="en-US" dirty="0"/>
              <a:t>Create an R Markdown document that includes text and code output</a:t>
            </a:r>
          </a:p>
          <a:p>
            <a:pPr marL="457200" indent="-457200">
              <a:buFont typeface="+mj-lt"/>
              <a:buAutoNum type="arabicPeriod"/>
            </a:pPr>
            <a:r>
              <a:rPr lang="en-US" dirty="0"/>
              <a:t>List 2 differences between Quarto and R Markdown</a:t>
            </a:r>
          </a:p>
        </p:txBody>
      </p:sp>
    </p:spTree>
    <p:extLst>
      <p:ext uri="{BB962C8B-B14F-4D97-AF65-F5344CB8AC3E}">
        <p14:creationId xmlns:p14="http://schemas.microsoft.com/office/powerpoint/2010/main" val="1772095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FCF784-284B-097F-1D03-898ACAFF7DC6}"/>
              </a:ext>
            </a:extLst>
          </p:cNvPr>
          <p:cNvPicPr>
            <a:picLocks noChangeAspect="1"/>
          </p:cNvPicPr>
          <p:nvPr/>
        </p:nvPicPr>
        <p:blipFill>
          <a:blip r:embed="rId2"/>
          <a:stretch>
            <a:fillRect/>
          </a:stretch>
        </p:blipFill>
        <p:spPr>
          <a:xfrm>
            <a:off x="-1" y="0"/>
            <a:ext cx="12416401" cy="7513983"/>
          </a:xfrm>
          <a:prstGeom prst="rect">
            <a:avLst/>
          </a:prstGeom>
        </p:spPr>
      </p:pic>
      <p:cxnSp>
        <p:nvCxnSpPr>
          <p:cNvPr id="4" name="Straight Arrow Connector 3">
            <a:extLst>
              <a:ext uri="{FF2B5EF4-FFF2-40B4-BE49-F238E27FC236}">
                <a16:creationId xmlns:a16="http://schemas.microsoft.com/office/drawing/2014/main" id="{BD226C2E-BD8F-6F40-988B-5AD5F373457F}"/>
              </a:ext>
            </a:extLst>
          </p:cNvPr>
          <p:cNvCxnSpPr>
            <a:cxnSpLocks/>
          </p:cNvCxnSpPr>
          <p:nvPr/>
        </p:nvCxnSpPr>
        <p:spPr>
          <a:xfrm flipH="1" flipV="1">
            <a:off x="755265" y="3993287"/>
            <a:ext cx="797442" cy="3787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52037DB-60EB-124E-970F-582B5026A105}"/>
              </a:ext>
            </a:extLst>
          </p:cNvPr>
          <p:cNvSpPr txBox="1"/>
          <p:nvPr/>
        </p:nvSpPr>
        <p:spPr>
          <a:xfrm>
            <a:off x="1552707" y="4110452"/>
            <a:ext cx="4543293" cy="523220"/>
          </a:xfrm>
          <a:prstGeom prst="rect">
            <a:avLst/>
          </a:prstGeom>
          <a:noFill/>
        </p:spPr>
        <p:txBody>
          <a:bodyPr wrap="square" rtlCol="0">
            <a:spAutoFit/>
          </a:bodyPr>
          <a:lstStyle/>
          <a:p>
            <a:r>
              <a:rPr lang="en-US" sz="2800" dirty="0"/>
              <a:t>New code chunk</a:t>
            </a:r>
          </a:p>
        </p:txBody>
      </p:sp>
    </p:spTree>
    <p:extLst>
      <p:ext uri="{BB962C8B-B14F-4D97-AF65-F5344CB8AC3E}">
        <p14:creationId xmlns:p14="http://schemas.microsoft.com/office/powerpoint/2010/main" val="3388830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3309-0C4E-7550-481B-AB284B5A1839}"/>
              </a:ext>
            </a:extLst>
          </p:cNvPr>
          <p:cNvSpPr>
            <a:spLocks noGrp="1"/>
          </p:cNvSpPr>
          <p:nvPr>
            <p:ph type="title"/>
          </p:nvPr>
        </p:nvSpPr>
        <p:spPr>
          <a:xfrm>
            <a:off x="1024128" y="585216"/>
            <a:ext cx="9720072" cy="1499616"/>
          </a:xfrm>
        </p:spPr>
        <p:txBody>
          <a:bodyPr>
            <a:normAutofit/>
          </a:bodyPr>
          <a:lstStyle/>
          <a:p>
            <a:r>
              <a:rPr lang="en-US" dirty="0"/>
              <a:t>Shortcuts to Add </a:t>
            </a:r>
            <a:r>
              <a:rPr lang="en-US" dirty="0" err="1"/>
              <a:t>CoDe</a:t>
            </a:r>
            <a:r>
              <a:rPr lang="en-US" dirty="0"/>
              <a:t> Chunks</a:t>
            </a:r>
          </a:p>
        </p:txBody>
      </p:sp>
      <p:graphicFrame>
        <p:nvGraphicFramePr>
          <p:cNvPr id="5" name="Content Placeholder 2">
            <a:extLst>
              <a:ext uri="{FF2B5EF4-FFF2-40B4-BE49-F238E27FC236}">
                <a16:creationId xmlns:a16="http://schemas.microsoft.com/office/drawing/2014/main" id="{F839222E-9434-553A-569F-83689DE0C220}"/>
              </a:ext>
            </a:extLst>
          </p:cNvPr>
          <p:cNvGraphicFramePr>
            <a:graphicFrameLocks noGrp="1"/>
          </p:cNvGraphicFramePr>
          <p:nvPr>
            <p:ph idx="1"/>
            <p:extLst>
              <p:ext uri="{D42A27DB-BD31-4B8C-83A1-F6EECF244321}">
                <p14:modId xmlns:p14="http://schemas.microsoft.com/office/powerpoint/2010/main" val="2150481475"/>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5795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3309-0C4E-7550-481B-AB284B5A1839}"/>
              </a:ext>
            </a:extLst>
          </p:cNvPr>
          <p:cNvSpPr>
            <a:spLocks noGrp="1"/>
          </p:cNvSpPr>
          <p:nvPr>
            <p:ph type="title"/>
          </p:nvPr>
        </p:nvSpPr>
        <p:spPr>
          <a:xfrm>
            <a:off x="1024128" y="585216"/>
            <a:ext cx="9720072" cy="1499616"/>
          </a:xfrm>
        </p:spPr>
        <p:txBody>
          <a:bodyPr>
            <a:normAutofit/>
          </a:bodyPr>
          <a:lstStyle/>
          <a:p>
            <a:r>
              <a:rPr lang="en-US" dirty="0"/>
              <a:t>Shortcuts to Execute </a:t>
            </a:r>
            <a:r>
              <a:rPr lang="en-US" dirty="0" err="1"/>
              <a:t>CoDe</a:t>
            </a:r>
            <a:r>
              <a:rPr lang="en-US" dirty="0"/>
              <a:t> Chunks</a:t>
            </a:r>
          </a:p>
        </p:txBody>
      </p:sp>
      <p:graphicFrame>
        <p:nvGraphicFramePr>
          <p:cNvPr id="5" name="Content Placeholder 2">
            <a:extLst>
              <a:ext uri="{FF2B5EF4-FFF2-40B4-BE49-F238E27FC236}">
                <a16:creationId xmlns:a16="http://schemas.microsoft.com/office/drawing/2014/main" id="{F839222E-9434-553A-569F-83689DE0C220}"/>
              </a:ext>
            </a:extLst>
          </p:cNvPr>
          <p:cNvGraphicFramePr>
            <a:graphicFrameLocks noGrp="1"/>
          </p:cNvGraphicFramePr>
          <p:nvPr>
            <p:ph idx="1"/>
            <p:extLst>
              <p:ext uri="{D42A27DB-BD31-4B8C-83A1-F6EECF244321}">
                <p14:modId xmlns:p14="http://schemas.microsoft.com/office/powerpoint/2010/main" val="2358974918"/>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7910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AD6A6-4B19-E0AC-26D3-EC0BB647694E}"/>
              </a:ext>
            </a:extLst>
          </p:cNvPr>
          <p:cNvSpPr>
            <a:spLocks noGrp="1"/>
          </p:cNvSpPr>
          <p:nvPr>
            <p:ph type="title"/>
          </p:nvPr>
        </p:nvSpPr>
        <p:spPr/>
        <p:txBody>
          <a:bodyPr/>
          <a:lstStyle/>
          <a:p>
            <a:r>
              <a:rPr lang="en-US" dirty="0"/>
              <a:t>Exercise 2</a:t>
            </a:r>
          </a:p>
        </p:txBody>
      </p:sp>
      <p:sp>
        <p:nvSpPr>
          <p:cNvPr id="3" name="Content Placeholder 2">
            <a:extLst>
              <a:ext uri="{FF2B5EF4-FFF2-40B4-BE49-F238E27FC236}">
                <a16:creationId xmlns:a16="http://schemas.microsoft.com/office/drawing/2014/main" id="{3912A655-D857-16A1-2B8F-D345EB72794B}"/>
              </a:ext>
            </a:extLst>
          </p:cNvPr>
          <p:cNvSpPr>
            <a:spLocks noGrp="1"/>
          </p:cNvSpPr>
          <p:nvPr>
            <p:ph idx="1"/>
          </p:nvPr>
        </p:nvSpPr>
        <p:spPr>
          <a:xfrm>
            <a:off x="4572000" y="2286000"/>
            <a:ext cx="7500729" cy="4023360"/>
          </a:xfrm>
        </p:spPr>
        <p:txBody>
          <a:bodyPr/>
          <a:lstStyle/>
          <a:p>
            <a:pPr marL="514350" indent="-514350">
              <a:buFont typeface="+mj-lt"/>
              <a:buAutoNum type="arabicPeriod"/>
            </a:pPr>
            <a:r>
              <a:rPr lang="en-US" dirty="0"/>
              <a:t>At the bottom of your document insert a code chunk into white space using Insert button on top right of code window</a:t>
            </a:r>
          </a:p>
          <a:p>
            <a:pPr marL="514350" indent="-514350">
              <a:buFont typeface="+mj-lt"/>
              <a:buAutoNum type="arabicPeriod"/>
            </a:pPr>
            <a:r>
              <a:rPr lang="en-US" dirty="0"/>
              <a:t>Type the following into your new code chunk: </a:t>
            </a:r>
          </a:p>
          <a:p>
            <a:pPr marL="457200" lvl="1" indent="0">
              <a:buNone/>
            </a:pPr>
            <a:r>
              <a:rPr lang="en-US" sz="3600" dirty="0">
                <a:solidFill>
                  <a:schemeClr val="accent4">
                    <a:lumMod val="75000"/>
                  </a:schemeClr>
                </a:solidFill>
              </a:rPr>
              <a:t>mean(c(10, 20, 30))</a:t>
            </a:r>
          </a:p>
          <a:p>
            <a:pPr marL="514350" indent="-514350">
              <a:buFont typeface="+mj-lt"/>
              <a:buAutoNum type="arabicPeriod"/>
            </a:pPr>
            <a:r>
              <a:rPr lang="en-US" dirty="0"/>
              <a:t>Execute code chunk by pressing Run button on top right of code chunk</a:t>
            </a:r>
          </a:p>
          <a:p>
            <a:endParaRPr lang="en-US" dirty="0"/>
          </a:p>
        </p:txBody>
      </p:sp>
      <p:pic>
        <p:nvPicPr>
          <p:cNvPr id="4" name="Picture 3">
            <a:extLst>
              <a:ext uri="{FF2B5EF4-FFF2-40B4-BE49-F238E27FC236}">
                <a16:creationId xmlns:a16="http://schemas.microsoft.com/office/drawing/2014/main" id="{4F0A654C-BF73-7D0B-92F5-4C72B26CA0F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9271" y="2212895"/>
            <a:ext cx="4359960" cy="4169569"/>
          </a:xfrm>
          <a:prstGeom prst="rect">
            <a:avLst/>
          </a:prstGeom>
        </p:spPr>
      </p:pic>
    </p:spTree>
    <p:extLst>
      <p:ext uri="{BB962C8B-B14F-4D97-AF65-F5344CB8AC3E}">
        <p14:creationId xmlns:p14="http://schemas.microsoft.com/office/powerpoint/2010/main" val="1332805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A8E2B6-0ECE-7AE7-9572-4892575B64EB}"/>
              </a:ext>
            </a:extLst>
          </p:cNvPr>
          <p:cNvPicPr>
            <a:picLocks noChangeAspect="1"/>
          </p:cNvPicPr>
          <p:nvPr/>
        </p:nvPicPr>
        <p:blipFill>
          <a:blip r:embed="rId2"/>
          <a:stretch>
            <a:fillRect/>
          </a:stretch>
        </p:blipFill>
        <p:spPr>
          <a:xfrm>
            <a:off x="0" y="-435808"/>
            <a:ext cx="13076755" cy="7293808"/>
          </a:xfrm>
          <a:prstGeom prst="rect">
            <a:avLst/>
          </a:prstGeom>
        </p:spPr>
      </p:pic>
      <p:cxnSp>
        <p:nvCxnSpPr>
          <p:cNvPr id="4" name="Straight Arrow Connector 3">
            <a:extLst>
              <a:ext uri="{FF2B5EF4-FFF2-40B4-BE49-F238E27FC236}">
                <a16:creationId xmlns:a16="http://schemas.microsoft.com/office/drawing/2014/main" id="{C53EDFF5-E430-E073-88AE-955022624931}"/>
              </a:ext>
            </a:extLst>
          </p:cNvPr>
          <p:cNvCxnSpPr>
            <a:cxnSpLocks/>
          </p:cNvCxnSpPr>
          <p:nvPr/>
        </p:nvCxnSpPr>
        <p:spPr>
          <a:xfrm flipH="1" flipV="1">
            <a:off x="1236095" y="1488123"/>
            <a:ext cx="1474857" cy="6913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BA2C546-566D-5B74-2192-A25B7E1647C5}"/>
              </a:ext>
            </a:extLst>
          </p:cNvPr>
          <p:cNvSpPr txBox="1"/>
          <p:nvPr/>
        </p:nvSpPr>
        <p:spPr>
          <a:xfrm>
            <a:off x="2852089" y="1924633"/>
            <a:ext cx="3464560" cy="830997"/>
          </a:xfrm>
          <a:prstGeom prst="rect">
            <a:avLst/>
          </a:prstGeom>
          <a:noFill/>
        </p:spPr>
        <p:txBody>
          <a:bodyPr wrap="square" rtlCol="0">
            <a:spAutoFit/>
          </a:bodyPr>
          <a:lstStyle/>
          <a:p>
            <a:r>
              <a:rPr lang="en-US" sz="2400" dirty="0"/>
              <a:t>New RStudio Feature: Visual Editor</a:t>
            </a:r>
          </a:p>
        </p:txBody>
      </p:sp>
    </p:spTree>
    <p:extLst>
      <p:ext uri="{BB962C8B-B14F-4D97-AF65-F5344CB8AC3E}">
        <p14:creationId xmlns:p14="http://schemas.microsoft.com/office/powerpoint/2010/main" val="4082448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DEA727-6551-09BB-D4D2-3240C486387F}"/>
              </a:ext>
            </a:extLst>
          </p:cNvPr>
          <p:cNvPicPr>
            <a:picLocks noChangeAspect="1"/>
          </p:cNvPicPr>
          <p:nvPr/>
        </p:nvPicPr>
        <p:blipFill>
          <a:blip r:embed="rId2"/>
          <a:stretch>
            <a:fillRect/>
          </a:stretch>
        </p:blipFill>
        <p:spPr>
          <a:xfrm>
            <a:off x="-1" y="-477078"/>
            <a:ext cx="13040139" cy="7335078"/>
          </a:xfrm>
          <a:prstGeom prst="rect">
            <a:avLst/>
          </a:prstGeom>
        </p:spPr>
      </p:pic>
    </p:spTree>
    <p:extLst>
      <p:ext uri="{BB962C8B-B14F-4D97-AF65-F5344CB8AC3E}">
        <p14:creationId xmlns:p14="http://schemas.microsoft.com/office/powerpoint/2010/main" val="1062579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241FE9-A7EF-A815-16C4-B943556E2176}"/>
              </a:ext>
            </a:extLst>
          </p:cNvPr>
          <p:cNvPicPr>
            <a:picLocks noChangeAspect="1"/>
          </p:cNvPicPr>
          <p:nvPr/>
        </p:nvPicPr>
        <p:blipFill>
          <a:blip r:embed="rId2"/>
          <a:stretch>
            <a:fillRect/>
          </a:stretch>
        </p:blipFill>
        <p:spPr>
          <a:xfrm>
            <a:off x="-3313" y="-450932"/>
            <a:ext cx="13055364" cy="7308931"/>
          </a:xfrm>
          <a:prstGeom prst="rect">
            <a:avLst/>
          </a:prstGeom>
        </p:spPr>
      </p:pic>
      <p:cxnSp>
        <p:nvCxnSpPr>
          <p:cNvPr id="4" name="Straight Arrow Connector 3">
            <a:extLst>
              <a:ext uri="{FF2B5EF4-FFF2-40B4-BE49-F238E27FC236}">
                <a16:creationId xmlns:a16="http://schemas.microsoft.com/office/drawing/2014/main" id="{72647730-FF19-FB65-CAFF-E23899B9C585}"/>
              </a:ext>
            </a:extLst>
          </p:cNvPr>
          <p:cNvCxnSpPr>
            <a:cxnSpLocks/>
          </p:cNvCxnSpPr>
          <p:nvPr/>
        </p:nvCxnSpPr>
        <p:spPr>
          <a:xfrm flipH="1" flipV="1">
            <a:off x="1265691" y="1551120"/>
            <a:ext cx="885577" cy="66088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609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3" name="Picture 2">
            <a:extLst>
              <a:ext uri="{FF2B5EF4-FFF2-40B4-BE49-F238E27FC236}">
                <a16:creationId xmlns:a16="http://schemas.microsoft.com/office/drawing/2014/main" id="{49C31EA3-83BB-BC62-64E6-FF96A7E86EE9}"/>
              </a:ext>
            </a:extLst>
          </p:cNvPr>
          <p:cNvPicPr>
            <a:picLocks noChangeAspect="1"/>
          </p:cNvPicPr>
          <p:nvPr/>
        </p:nvPicPr>
        <p:blipFill>
          <a:blip r:embed="rId3"/>
          <a:stretch>
            <a:fillRect/>
          </a:stretch>
        </p:blipFill>
        <p:spPr>
          <a:xfrm>
            <a:off x="4259984" y="1403819"/>
            <a:ext cx="3672032" cy="4050362"/>
          </a:xfrm>
          <a:prstGeom prst="rect">
            <a:avLst/>
          </a:prstGeom>
        </p:spPr>
      </p:pic>
    </p:spTree>
    <p:extLst>
      <p:ext uri="{BB962C8B-B14F-4D97-AF65-F5344CB8AC3E}">
        <p14:creationId xmlns:p14="http://schemas.microsoft.com/office/powerpoint/2010/main" val="3165375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A039A-44A8-3A0F-19D2-0D28EB5C8127}"/>
              </a:ext>
            </a:extLst>
          </p:cNvPr>
          <p:cNvSpPr>
            <a:spLocks noGrp="1"/>
          </p:cNvSpPr>
          <p:nvPr>
            <p:ph type="title"/>
          </p:nvPr>
        </p:nvSpPr>
        <p:spPr/>
        <p:txBody>
          <a:bodyPr/>
          <a:lstStyle/>
          <a:p>
            <a:r>
              <a:rPr lang="en-US" dirty="0"/>
              <a:t>Quarto, Or R Markdown: The Next Generation </a:t>
            </a:r>
          </a:p>
        </p:txBody>
      </p:sp>
      <p:sp>
        <p:nvSpPr>
          <p:cNvPr id="3" name="Content Placeholder 2">
            <a:extLst>
              <a:ext uri="{FF2B5EF4-FFF2-40B4-BE49-F238E27FC236}">
                <a16:creationId xmlns:a16="http://schemas.microsoft.com/office/drawing/2014/main" id="{1A180E25-0D58-8785-39C2-5C78B811AC9E}"/>
              </a:ext>
            </a:extLst>
          </p:cNvPr>
          <p:cNvSpPr>
            <a:spLocks noGrp="1"/>
          </p:cNvSpPr>
          <p:nvPr>
            <p:ph idx="1"/>
          </p:nvPr>
        </p:nvSpPr>
        <p:spPr>
          <a:xfrm>
            <a:off x="367748" y="3971719"/>
            <a:ext cx="11181521" cy="3075830"/>
          </a:xfrm>
        </p:spPr>
        <p:txBody>
          <a:bodyPr>
            <a:normAutofit/>
          </a:bodyPr>
          <a:lstStyle/>
          <a:p>
            <a:r>
              <a:rPr lang="en-US" sz="2800" b="1" dirty="0"/>
              <a:t>Quarto</a:t>
            </a:r>
            <a:r>
              <a:rPr lang="en-US" sz="2800" dirty="0"/>
              <a:t>: open-source scientific and technical publishing format</a:t>
            </a:r>
          </a:p>
          <a:p>
            <a:r>
              <a:rPr lang="en-US" sz="2800" dirty="0"/>
              <a:t>Compatible with multiple languages (Python, Julia, </a:t>
            </a:r>
            <a:r>
              <a:rPr lang="en-US" sz="2800" dirty="0" err="1"/>
              <a:t>Javascript</a:t>
            </a:r>
            <a:r>
              <a:rPr lang="en-US" sz="2800" dirty="0"/>
              <a:t> in addition to R)</a:t>
            </a:r>
          </a:p>
          <a:p>
            <a:r>
              <a:rPr lang="en-US" sz="2800" dirty="0"/>
              <a:t>Integrated with newest version of RStudio</a:t>
            </a:r>
          </a:p>
          <a:p>
            <a:r>
              <a:rPr lang="en-US" sz="2800" dirty="0"/>
              <a:t>Expected to be the standard markdown format in RStudio in the future</a:t>
            </a:r>
          </a:p>
        </p:txBody>
      </p:sp>
      <p:pic>
        <p:nvPicPr>
          <p:cNvPr id="1026" name="Picture 2" descr="How Quarto works: qmd to knitr to md to pandoc to multiple formats including pdf, HTML and Microsoft Word">
            <a:extLst>
              <a:ext uri="{FF2B5EF4-FFF2-40B4-BE49-F238E27FC236}">
                <a16:creationId xmlns:a16="http://schemas.microsoft.com/office/drawing/2014/main" id="{090385B0-3774-802A-66F3-DFD33C7126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33344"/>
            <a:ext cx="12192000" cy="2238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38BF5F-DAD5-269D-B5F2-7B87A641EF7F}"/>
              </a:ext>
            </a:extLst>
          </p:cNvPr>
          <p:cNvSpPr txBox="1"/>
          <p:nvPr/>
        </p:nvSpPr>
        <p:spPr>
          <a:xfrm>
            <a:off x="9377449" y="650313"/>
            <a:ext cx="2882348" cy="369332"/>
          </a:xfrm>
          <a:prstGeom prst="rect">
            <a:avLst/>
          </a:prstGeom>
          <a:noFill/>
        </p:spPr>
        <p:txBody>
          <a:bodyPr wrap="square" rtlCol="0">
            <a:spAutoFit/>
          </a:bodyPr>
          <a:lstStyle/>
          <a:p>
            <a:pPr algn="ctr"/>
            <a:r>
              <a:rPr lang="en-US" sz="1800" dirty="0"/>
              <a:t>https://</a:t>
            </a:r>
            <a:r>
              <a:rPr lang="en-US" sz="1800" dirty="0" err="1"/>
              <a:t>quarto.org</a:t>
            </a:r>
            <a:r>
              <a:rPr lang="en-US" sz="1800" dirty="0"/>
              <a:t>/</a:t>
            </a:r>
            <a:endParaRPr lang="en-US" dirty="0"/>
          </a:p>
        </p:txBody>
      </p:sp>
      <p:pic>
        <p:nvPicPr>
          <p:cNvPr id="1028" name="Picture 4" descr="Quarto logo.">
            <a:extLst>
              <a:ext uri="{FF2B5EF4-FFF2-40B4-BE49-F238E27FC236}">
                <a16:creationId xmlns:a16="http://schemas.microsoft.com/office/drawing/2014/main" id="{F5ADEA84-4000-61D5-5FC6-75BA5FE3A4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7713" y="175779"/>
            <a:ext cx="1701556" cy="409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6659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E30F7-38A7-0FFB-F438-60D97B8763F5}"/>
              </a:ext>
            </a:extLst>
          </p:cNvPr>
          <p:cNvSpPr>
            <a:spLocks noGrp="1"/>
          </p:cNvSpPr>
          <p:nvPr>
            <p:ph type="title"/>
          </p:nvPr>
        </p:nvSpPr>
        <p:spPr/>
        <p:txBody>
          <a:bodyPr/>
          <a:lstStyle/>
          <a:p>
            <a:r>
              <a:rPr lang="en-US" dirty="0"/>
              <a:t>Exercise 3</a:t>
            </a:r>
          </a:p>
        </p:txBody>
      </p:sp>
      <p:sp>
        <p:nvSpPr>
          <p:cNvPr id="3" name="Content Placeholder 2">
            <a:extLst>
              <a:ext uri="{FF2B5EF4-FFF2-40B4-BE49-F238E27FC236}">
                <a16:creationId xmlns:a16="http://schemas.microsoft.com/office/drawing/2014/main" id="{D00A3E3E-DAB1-6BA9-AB8F-CC6733A19D29}"/>
              </a:ext>
            </a:extLst>
          </p:cNvPr>
          <p:cNvSpPr>
            <a:spLocks noGrp="1"/>
          </p:cNvSpPr>
          <p:nvPr>
            <p:ph idx="1"/>
          </p:nvPr>
        </p:nvSpPr>
        <p:spPr/>
        <p:txBody>
          <a:bodyPr>
            <a:normAutofit fontScale="92500" lnSpcReduction="10000"/>
          </a:bodyPr>
          <a:lstStyle/>
          <a:p>
            <a:pPr marL="514350" indent="-514350">
              <a:buFont typeface="+mj-lt"/>
              <a:buAutoNum type="arabicPeriod"/>
            </a:pPr>
            <a:r>
              <a:rPr lang="en-US" sz="2800" dirty="0"/>
              <a:t>Open a new Quarto Document (File -&gt; New File -&gt; R Notebook).</a:t>
            </a:r>
          </a:p>
          <a:p>
            <a:pPr marL="514350" indent="-514350">
              <a:buFont typeface="+mj-lt"/>
              <a:buAutoNum type="arabicPeriod"/>
            </a:pPr>
            <a:r>
              <a:rPr lang="en-US" sz="2800" dirty="0"/>
              <a:t>Enter a title for the document: “My First Quarto Document”</a:t>
            </a:r>
          </a:p>
          <a:p>
            <a:pPr marL="514350" indent="-514350">
              <a:buFont typeface="+mj-lt"/>
              <a:buAutoNum type="arabicPeriod"/>
            </a:pPr>
            <a:r>
              <a:rPr lang="en-US" sz="2800" dirty="0"/>
              <a:t>Review the format of the document:  header, text, code chunks. Note the default to the Visual editing mode. </a:t>
            </a:r>
          </a:p>
          <a:p>
            <a:pPr marL="514350" indent="-514350">
              <a:buFont typeface="+mj-lt"/>
              <a:buAutoNum type="arabicPeriod"/>
            </a:pPr>
            <a:r>
              <a:rPr lang="en-US" sz="2800" dirty="0"/>
              <a:t>Execute the individual code chunks by hitting the play buttons in the code chunks. Note the formatting for adding options to the chunk.</a:t>
            </a:r>
          </a:p>
          <a:p>
            <a:pPr marL="514350" indent="-514350">
              <a:buFont typeface="+mj-lt"/>
              <a:buAutoNum type="arabicPeriod"/>
            </a:pPr>
            <a:r>
              <a:rPr lang="en-US" sz="2800" dirty="0"/>
              <a:t>Render the document to HTML (Render Button).  You will be prompted to save your file first.  Name your notebook (</a:t>
            </a:r>
            <a:r>
              <a:rPr lang="en-US" sz="2800" dirty="0" err="1"/>
              <a:t>my_first_quarto_document.Rmd</a:t>
            </a:r>
            <a:r>
              <a:rPr lang="en-US" sz="2800" dirty="0"/>
              <a:t>) and click Save.  Review the rendered document.</a:t>
            </a:r>
          </a:p>
          <a:p>
            <a:endParaRPr lang="en-US" dirty="0"/>
          </a:p>
        </p:txBody>
      </p:sp>
    </p:spTree>
    <p:extLst>
      <p:ext uri="{BB962C8B-B14F-4D97-AF65-F5344CB8AC3E}">
        <p14:creationId xmlns:p14="http://schemas.microsoft.com/office/powerpoint/2010/main" val="2129057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33D2D-4718-BD1F-0820-61846A804C32}"/>
              </a:ext>
            </a:extLst>
          </p:cNvPr>
          <p:cNvSpPr>
            <a:spLocks noGrp="1"/>
          </p:cNvSpPr>
          <p:nvPr>
            <p:ph type="title"/>
          </p:nvPr>
        </p:nvSpPr>
        <p:spPr/>
        <p:txBody>
          <a:bodyPr/>
          <a:lstStyle/>
          <a:p>
            <a:r>
              <a:rPr lang="en-US" dirty="0"/>
              <a:t>Reproducibility is a best practice for data analysis</a:t>
            </a:r>
          </a:p>
        </p:txBody>
      </p:sp>
      <p:sp>
        <p:nvSpPr>
          <p:cNvPr id="3" name="Content Placeholder 2">
            <a:extLst>
              <a:ext uri="{FF2B5EF4-FFF2-40B4-BE49-F238E27FC236}">
                <a16:creationId xmlns:a16="http://schemas.microsoft.com/office/drawing/2014/main" id="{EF7B4A45-EAD0-994C-558D-8D36F6DC9D0F}"/>
              </a:ext>
            </a:extLst>
          </p:cNvPr>
          <p:cNvSpPr>
            <a:spLocks noGrp="1"/>
          </p:cNvSpPr>
          <p:nvPr>
            <p:ph idx="1"/>
          </p:nvPr>
        </p:nvSpPr>
        <p:spPr/>
        <p:txBody>
          <a:bodyPr/>
          <a:lstStyle/>
          <a:p>
            <a:r>
              <a:rPr lang="en-US" b="1" dirty="0"/>
              <a:t>“Everything you do, you will probably have to do over again.”</a:t>
            </a:r>
          </a:p>
          <a:p>
            <a:r>
              <a:rPr lang="en-US" sz="2000" b="1" dirty="0"/>
              <a:t>(</a:t>
            </a:r>
            <a:r>
              <a:rPr lang="en-US" sz="2000" b="0" i="0" dirty="0">
                <a:solidFill>
                  <a:srgbClr val="212121"/>
                </a:solidFill>
                <a:effectLst/>
              </a:rPr>
              <a:t>Noble WS. A quick guide to organizing computational biology projects. </a:t>
            </a:r>
            <a:r>
              <a:rPr lang="en-US" sz="2000" b="0" i="0" dirty="0" err="1">
                <a:solidFill>
                  <a:srgbClr val="212121"/>
                </a:solidFill>
                <a:effectLst/>
              </a:rPr>
              <a:t>PLoS</a:t>
            </a:r>
            <a:r>
              <a:rPr lang="en-US" sz="2000" b="0" i="0" dirty="0">
                <a:solidFill>
                  <a:srgbClr val="212121"/>
                </a:solidFill>
                <a:effectLst/>
              </a:rPr>
              <a:t> </a:t>
            </a:r>
            <a:r>
              <a:rPr lang="en-US" sz="2000" b="0" i="0" dirty="0" err="1">
                <a:solidFill>
                  <a:srgbClr val="212121"/>
                </a:solidFill>
                <a:effectLst/>
              </a:rPr>
              <a:t>Comput</a:t>
            </a:r>
            <a:r>
              <a:rPr lang="en-US" sz="2000" b="0" i="0" dirty="0">
                <a:solidFill>
                  <a:srgbClr val="212121"/>
                </a:solidFill>
                <a:effectLst/>
              </a:rPr>
              <a:t> Biol. 2009 Jul;5(7):e1000424.)</a:t>
            </a:r>
          </a:p>
          <a:p>
            <a:endParaRPr lang="en-US" sz="2000" b="1" dirty="0"/>
          </a:p>
          <a:p>
            <a:pPr lvl="1"/>
            <a:r>
              <a:rPr lang="en-US" dirty="0"/>
              <a:t>Someone else may need to run your analysis</a:t>
            </a:r>
          </a:p>
          <a:p>
            <a:pPr lvl="1"/>
            <a:r>
              <a:rPr lang="en-US" dirty="0"/>
              <a:t>You will want to run the same exact analysis or a very similar analysis in the future</a:t>
            </a:r>
          </a:p>
          <a:p>
            <a:pPr lvl="1"/>
            <a:r>
              <a:rPr lang="en-US" dirty="0"/>
              <a:t>You may want to improve on that analysis</a:t>
            </a:r>
          </a:p>
          <a:p>
            <a:endParaRPr lang="en-US" dirty="0"/>
          </a:p>
        </p:txBody>
      </p:sp>
    </p:spTree>
    <p:extLst>
      <p:ext uri="{BB962C8B-B14F-4D97-AF65-F5344CB8AC3E}">
        <p14:creationId xmlns:p14="http://schemas.microsoft.com/office/powerpoint/2010/main" val="3687455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B69887-C913-25D1-2190-61508621A0A9}"/>
              </a:ext>
            </a:extLst>
          </p:cNvPr>
          <p:cNvPicPr>
            <a:picLocks noChangeAspect="1"/>
          </p:cNvPicPr>
          <p:nvPr/>
        </p:nvPicPr>
        <p:blipFill>
          <a:blip r:embed="rId2"/>
          <a:stretch>
            <a:fillRect/>
          </a:stretch>
        </p:blipFill>
        <p:spPr>
          <a:xfrm>
            <a:off x="0" y="-510152"/>
            <a:ext cx="13124518" cy="7368151"/>
          </a:xfrm>
          <a:prstGeom prst="rect">
            <a:avLst/>
          </a:prstGeom>
        </p:spPr>
      </p:pic>
    </p:spTree>
    <p:extLst>
      <p:ext uri="{BB962C8B-B14F-4D97-AF65-F5344CB8AC3E}">
        <p14:creationId xmlns:p14="http://schemas.microsoft.com/office/powerpoint/2010/main" val="31827475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948E87-7D10-D622-BB16-4B8B8D9370C1}"/>
              </a:ext>
            </a:extLst>
          </p:cNvPr>
          <p:cNvPicPr>
            <a:picLocks noChangeAspect="1"/>
          </p:cNvPicPr>
          <p:nvPr/>
        </p:nvPicPr>
        <p:blipFill>
          <a:blip r:embed="rId2"/>
          <a:stretch>
            <a:fillRect/>
          </a:stretch>
        </p:blipFill>
        <p:spPr>
          <a:xfrm>
            <a:off x="0" y="-711558"/>
            <a:ext cx="13512158" cy="7569558"/>
          </a:xfrm>
          <a:prstGeom prst="rect">
            <a:avLst/>
          </a:prstGeom>
        </p:spPr>
      </p:pic>
    </p:spTree>
    <p:extLst>
      <p:ext uri="{BB962C8B-B14F-4D97-AF65-F5344CB8AC3E}">
        <p14:creationId xmlns:p14="http://schemas.microsoft.com/office/powerpoint/2010/main" val="3647241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85A9DC-2EB0-2CBC-5F33-17BBA80CD23F}"/>
              </a:ext>
            </a:extLst>
          </p:cNvPr>
          <p:cNvPicPr>
            <a:picLocks noChangeAspect="1"/>
          </p:cNvPicPr>
          <p:nvPr/>
        </p:nvPicPr>
        <p:blipFill>
          <a:blip r:embed="rId2"/>
          <a:stretch>
            <a:fillRect/>
          </a:stretch>
        </p:blipFill>
        <p:spPr>
          <a:xfrm>
            <a:off x="0" y="-490274"/>
            <a:ext cx="13127230" cy="7348274"/>
          </a:xfrm>
          <a:prstGeom prst="rect">
            <a:avLst/>
          </a:prstGeom>
        </p:spPr>
      </p:pic>
    </p:spTree>
    <p:extLst>
      <p:ext uri="{BB962C8B-B14F-4D97-AF65-F5344CB8AC3E}">
        <p14:creationId xmlns:p14="http://schemas.microsoft.com/office/powerpoint/2010/main" val="3856726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947BB2-763B-C6BE-6F99-18FA9EDD3206}"/>
              </a:ext>
            </a:extLst>
          </p:cNvPr>
          <p:cNvPicPr>
            <a:picLocks noChangeAspect="1"/>
          </p:cNvPicPr>
          <p:nvPr/>
        </p:nvPicPr>
        <p:blipFill>
          <a:blip r:embed="rId2"/>
          <a:stretch>
            <a:fillRect/>
          </a:stretch>
        </p:blipFill>
        <p:spPr>
          <a:xfrm>
            <a:off x="-1" y="-456595"/>
            <a:ext cx="13081873" cy="7314595"/>
          </a:xfrm>
          <a:prstGeom prst="rect">
            <a:avLst/>
          </a:prstGeom>
        </p:spPr>
      </p:pic>
    </p:spTree>
    <p:extLst>
      <p:ext uri="{BB962C8B-B14F-4D97-AF65-F5344CB8AC3E}">
        <p14:creationId xmlns:p14="http://schemas.microsoft.com/office/powerpoint/2010/main" val="13527354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E30F7-38A7-0FFB-F438-60D97B8763F5}"/>
              </a:ext>
            </a:extLst>
          </p:cNvPr>
          <p:cNvSpPr>
            <a:spLocks noGrp="1"/>
          </p:cNvSpPr>
          <p:nvPr>
            <p:ph type="title"/>
          </p:nvPr>
        </p:nvSpPr>
        <p:spPr/>
        <p:txBody>
          <a:bodyPr/>
          <a:lstStyle/>
          <a:p>
            <a:r>
              <a:rPr lang="en-US" dirty="0"/>
              <a:t>Exercise 3</a:t>
            </a:r>
          </a:p>
        </p:txBody>
      </p:sp>
      <p:sp>
        <p:nvSpPr>
          <p:cNvPr id="3" name="Content Placeholder 2">
            <a:extLst>
              <a:ext uri="{FF2B5EF4-FFF2-40B4-BE49-F238E27FC236}">
                <a16:creationId xmlns:a16="http://schemas.microsoft.com/office/drawing/2014/main" id="{D00A3E3E-DAB1-6BA9-AB8F-CC6733A19D29}"/>
              </a:ext>
            </a:extLst>
          </p:cNvPr>
          <p:cNvSpPr>
            <a:spLocks noGrp="1"/>
          </p:cNvSpPr>
          <p:nvPr>
            <p:ph idx="1"/>
          </p:nvPr>
        </p:nvSpPr>
        <p:spPr>
          <a:xfrm>
            <a:off x="1024128" y="2286000"/>
            <a:ext cx="9908915" cy="4023360"/>
          </a:xfrm>
        </p:spPr>
        <p:txBody>
          <a:bodyPr>
            <a:normAutofit fontScale="92500" lnSpcReduction="10000"/>
          </a:bodyPr>
          <a:lstStyle/>
          <a:p>
            <a:pPr marL="514350" indent="-514350">
              <a:buFont typeface="+mj-lt"/>
              <a:buAutoNum type="arabicPeriod"/>
            </a:pPr>
            <a:r>
              <a:rPr lang="en-US" sz="2800" dirty="0"/>
              <a:t>Open a new Quarto Document (File -&gt; New File -&gt; Quarto Document).</a:t>
            </a:r>
          </a:p>
          <a:p>
            <a:pPr marL="514350" indent="-514350">
              <a:buFont typeface="+mj-lt"/>
              <a:buAutoNum type="arabicPeriod"/>
            </a:pPr>
            <a:r>
              <a:rPr lang="en-US" sz="2800" dirty="0"/>
              <a:t>Enter a title for the document: “My First Quarto Document”</a:t>
            </a:r>
          </a:p>
          <a:p>
            <a:pPr marL="514350" indent="-514350">
              <a:buFont typeface="+mj-lt"/>
              <a:buAutoNum type="arabicPeriod"/>
            </a:pPr>
            <a:r>
              <a:rPr lang="en-US" sz="2800" dirty="0"/>
              <a:t>Review the format of the document:  header, text, code chunks. Note the default to the Visual editing mode. </a:t>
            </a:r>
          </a:p>
          <a:p>
            <a:pPr marL="514350" indent="-514350">
              <a:buFont typeface="+mj-lt"/>
              <a:buAutoNum type="arabicPeriod"/>
            </a:pPr>
            <a:r>
              <a:rPr lang="en-US" sz="2800" dirty="0"/>
              <a:t>Execute the individual code chunks by hitting the play buttons in the code chunks. Note the formatting for adding options to the chunk.</a:t>
            </a:r>
          </a:p>
          <a:p>
            <a:pPr marL="514350" indent="-514350">
              <a:buFont typeface="+mj-lt"/>
              <a:buAutoNum type="arabicPeriod"/>
            </a:pPr>
            <a:r>
              <a:rPr lang="en-US" sz="2800" dirty="0"/>
              <a:t>Render the document to HTML (Render Button).  You will be prompted to save your file first.  Name your notebook (</a:t>
            </a:r>
            <a:r>
              <a:rPr lang="en-US" sz="2800" dirty="0" err="1"/>
              <a:t>my_first_quarto_document.Rmd</a:t>
            </a:r>
            <a:r>
              <a:rPr lang="en-US" sz="2800" dirty="0"/>
              <a:t>) and click Save.  Review the rendered document.</a:t>
            </a:r>
          </a:p>
          <a:p>
            <a:endParaRPr lang="en-US" dirty="0"/>
          </a:p>
        </p:txBody>
      </p:sp>
    </p:spTree>
    <p:extLst>
      <p:ext uri="{BB962C8B-B14F-4D97-AF65-F5344CB8AC3E}">
        <p14:creationId xmlns:p14="http://schemas.microsoft.com/office/powerpoint/2010/main" val="3664436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07A8B-C1F5-E28E-0F28-D5C449A49E02}"/>
              </a:ext>
            </a:extLst>
          </p:cNvPr>
          <p:cNvSpPr>
            <a:spLocks noGrp="1"/>
          </p:cNvSpPr>
          <p:nvPr>
            <p:ph type="title"/>
          </p:nvPr>
        </p:nvSpPr>
        <p:spPr/>
        <p:txBody>
          <a:bodyPr/>
          <a:lstStyle/>
          <a:p>
            <a:r>
              <a:rPr lang="en-US" dirty="0"/>
              <a:t>Additional Quarto Limitations and Features</a:t>
            </a:r>
          </a:p>
        </p:txBody>
      </p:sp>
      <p:sp>
        <p:nvSpPr>
          <p:cNvPr id="3" name="Content Placeholder 2">
            <a:extLst>
              <a:ext uri="{FF2B5EF4-FFF2-40B4-BE49-F238E27FC236}">
                <a16:creationId xmlns:a16="http://schemas.microsoft.com/office/drawing/2014/main" id="{DC4BEE9F-BF31-B54D-6B67-01B2B044BDB2}"/>
              </a:ext>
            </a:extLst>
          </p:cNvPr>
          <p:cNvSpPr>
            <a:spLocks noGrp="1"/>
          </p:cNvSpPr>
          <p:nvPr>
            <p:ph idx="1"/>
          </p:nvPr>
        </p:nvSpPr>
        <p:spPr/>
        <p:txBody>
          <a:bodyPr/>
          <a:lstStyle/>
          <a:p>
            <a:r>
              <a:rPr lang="en-US" dirty="0"/>
              <a:t>Not yet integrated with all packages that use R Markdown</a:t>
            </a:r>
          </a:p>
          <a:p>
            <a:pPr lvl="1"/>
            <a:r>
              <a:rPr lang="en-US" dirty="0" err="1"/>
              <a:t>Flexdashboard</a:t>
            </a:r>
            <a:r>
              <a:rPr lang="en-US" dirty="0"/>
              <a:t> – covered later in course is NOT currently supported by Quarto (but is on the roadmap for support later this year)</a:t>
            </a:r>
          </a:p>
          <a:p>
            <a:r>
              <a:rPr lang="en-US" dirty="0"/>
              <a:t>Quarto can embed Shiny components and applications to generate an interactive document</a:t>
            </a:r>
          </a:p>
          <a:p>
            <a:r>
              <a:rPr lang="en-US" dirty="0"/>
              <a:t>Features included tools to author articles (citing references, generating tables, etc.), websites, blogs, and presentation outputs that R Markdown supports</a:t>
            </a:r>
          </a:p>
        </p:txBody>
      </p:sp>
      <p:sp>
        <p:nvSpPr>
          <p:cNvPr id="4" name="TextBox 3">
            <a:extLst>
              <a:ext uri="{FF2B5EF4-FFF2-40B4-BE49-F238E27FC236}">
                <a16:creationId xmlns:a16="http://schemas.microsoft.com/office/drawing/2014/main" id="{B7E09AD5-F1AA-ADCB-49C6-A39985EB18C7}"/>
              </a:ext>
            </a:extLst>
          </p:cNvPr>
          <p:cNvSpPr txBox="1"/>
          <p:nvPr/>
        </p:nvSpPr>
        <p:spPr>
          <a:xfrm>
            <a:off x="1192696" y="6248918"/>
            <a:ext cx="8839200" cy="523220"/>
          </a:xfrm>
          <a:prstGeom prst="rect">
            <a:avLst/>
          </a:prstGeom>
          <a:noFill/>
        </p:spPr>
        <p:txBody>
          <a:bodyPr wrap="square" rtlCol="0">
            <a:spAutoFit/>
          </a:bodyPr>
          <a:lstStyle/>
          <a:p>
            <a:pPr algn="ctr"/>
            <a:r>
              <a:rPr lang="en-US" sz="2800" dirty="0"/>
              <a:t>https://</a:t>
            </a:r>
            <a:r>
              <a:rPr lang="en-US" sz="2800" dirty="0" err="1"/>
              <a:t>quarto.org</a:t>
            </a:r>
            <a:r>
              <a:rPr lang="en-US" sz="2800" dirty="0"/>
              <a:t>/docs/</a:t>
            </a:r>
            <a:r>
              <a:rPr lang="en-US" sz="2800" dirty="0" err="1"/>
              <a:t>faq</a:t>
            </a:r>
            <a:r>
              <a:rPr lang="en-US" sz="2800" dirty="0"/>
              <a:t>/</a:t>
            </a:r>
            <a:r>
              <a:rPr lang="en-US" sz="2800" dirty="0" err="1"/>
              <a:t>rmarkdown.html</a:t>
            </a:r>
            <a:endParaRPr lang="en-US" sz="2800" dirty="0"/>
          </a:p>
        </p:txBody>
      </p:sp>
    </p:spTree>
    <p:extLst>
      <p:ext uri="{BB962C8B-B14F-4D97-AF65-F5344CB8AC3E}">
        <p14:creationId xmlns:p14="http://schemas.microsoft.com/office/powerpoint/2010/main" val="1470019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84144-68EE-31D1-194E-C4D8FD1627BB}"/>
              </a:ext>
            </a:extLst>
          </p:cNvPr>
          <p:cNvSpPr>
            <a:spLocks noGrp="1"/>
          </p:cNvSpPr>
          <p:nvPr>
            <p:ph type="title"/>
          </p:nvPr>
        </p:nvSpPr>
        <p:spPr/>
        <p:txBody>
          <a:bodyPr/>
          <a:lstStyle/>
          <a:p>
            <a:r>
              <a:rPr lang="en-US" dirty="0"/>
              <a:t>When DO I Use Quarto Vs. R Markdown?</a:t>
            </a:r>
          </a:p>
        </p:txBody>
      </p:sp>
      <p:sp>
        <p:nvSpPr>
          <p:cNvPr id="3" name="Content Placeholder 2">
            <a:extLst>
              <a:ext uri="{FF2B5EF4-FFF2-40B4-BE49-F238E27FC236}">
                <a16:creationId xmlns:a16="http://schemas.microsoft.com/office/drawing/2014/main" id="{B701413E-787A-326F-12B3-289573A10B65}"/>
              </a:ext>
            </a:extLst>
          </p:cNvPr>
          <p:cNvSpPr>
            <a:spLocks noGrp="1"/>
          </p:cNvSpPr>
          <p:nvPr>
            <p:ph idx="1"/>
          </p:nvPr>
        </p:nvSpPr>
        <p:spPr/>
        <p:txBody>
          <a:bodyPr/>
          <a:lstStyle/>
          <a:p>
            <a:r>
              <a:rPr lang="en-US" dirty="0"/>
              <a:t>R Markdown will continue to be supported by Posit (new name for company that sells RStudio)</a:t>
            </a:r>
          </a:p>
          <a:p>
            <a:r>
              <a:rPr lang="en-US" dirty="0"/>
              <a:t>Development resources will shift to Quarto – expect to see new features there</a:t>
            </a:r>
          </a:p>
          <a:p>
            <a:pPr marL="0" indent="0">
              <a:buNone/>
            </a:pPr>
            <a:endParaRPr lang="en-US" dirty="0"/>
          </a:p>
          <a:p>
            <a:pPr marL="0" indent="0">
              <a:buNone/>
            </a:pPr>
            <a:r>
              <a:rPr lang="en-US" b="1" dirty="0"/>
              <a:t>Recommendation:</a:t>
            </a:r>
            <a:r>
              <a:rPr lang="en-US" dirty="0"/>
              <a:t> Use Quarto by default unless you know need features that aren’t supported, i.e. unless you need to build a dashboard (</a:t>
            </a:r>
            <a:r>
              <a:rPr lang="en-US" dirty="0" err="1"/>
              <a:t>flexdashboard</a:t>
            </a:r>
            <a:r>
              <a:rPr lang="en-US" dirty="0"/>
              <a:t> support is planned)</a:t>
            </a:r>
            <a:endParaRPr lang="en-US" b="1" dirty="0"/>
          </a:p>
        </p:txBody>
      </p:sp>
    </p:spTree>
    <p:extLst>
      <p:ext uri="{BB962C8B-B14F-4D97-AF65-F5344CB8AC3E}">
        <p14:creationId xmlns:p14="http://schemas.microsoft.com/office/powerpoint/2010/main" val="2768531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1B850-D369-A1FF-BD7B-2F359275FBE5}"/>
              </a:ext>
            </a:extLst>
          </p:cNvPr>
          <p:cNvSpPr>
            <a:spLocks noGrp="1"/>
          </p:cNvSpPr>
          <p:nvPr>
            <p:ph type="title"/>
          </p:nvPr>
        </p:nvSpPr>
        <p:spPr/>
        <p:txBody>
          <a:bodyPr/>
          <a:lstStyle/>
          <a:p>
            <a:r>
              <a:rPr lang="en-US" dirty="0"/>
              <a:t>Lesson Objectives</a:t>
            </a:r>
          </a:p>
        </p:txBody>
      </p:sp>
      <p:sp>
        <p:nvSpPr>
          <p:cNvPr id="3" name="Content Placeholder 2">
            <a:extLst>
              <a:ext uri="{FF2B5EF4-FFF2-40B4-BE49-F238E27FC236}">
                <a16:creationId xmlns:a16="http://schemas.microsoft.com/office/drawing/2014/main" id="{6350D6DD-41F8-5161-5ACA-0E7A148A0A2A}"/>
              </a:ext>
            </a:extLst>
          </p:cNvPr>
          <p:cNvSpPr>
            <a:spLocks noGrp="1"/>
          </p:cNvSpPr>
          <p:nvPr>
            <p:ph idx="1"/>
          </p:nvPr>
        </p:nvSpPr>
        <p:spPr/>
        <p:txBody>
          <a:bodyPr/>
          <a:lstStyle/>
          <a:p>
            <a:pPr marL="457200" indent="-457200">
              <a:buFont typeface="+mj-lt"/>
              <a:buAutoNum type="arabicPeriod"/>
            </a:pPr>
            <a:r>
              <a:rPr lang="en-US" dirty="0"/>
              <a:t>Discuss the benefits of using reproducible formats such as R Markdown and Quarto</a:t>
            </a:r>
          </a:p>
          <a:p>
            <a:pPr marL="457200" indent="-457200">
              <a:buFont typeface="+mj-lt"/>
              <a:buAutoNum type="arabicPeriod"/>
            </a:pPr>
            <a:r>
              <a:rPr lang="en-US" dirty="0"/>
              <a:t>Create an R Markdown document that includes text and code output</a:t>
            </a:r>
          </a:p>
          <a:p>
            <a:pPr marL="457200" indent="-457200">
              <a:buFont typeface="+mj-lt"/>
              <a:buAutoNum type="arabicPeriod"/>
            </a:pPr>
            <a:r>
              <a:rPr lang="en-US" dirty="0"/>
              <a:t>List 2 differences between Quarto and R Markdown</a:t>
            </a:r>
          </a:p>
        </p:txBody>
      </p:sp>
    </p:spTree>
    <p:extLst>
      <p:ext uri="{BB962C8B-B14F-4D97-AF65-F5344CB8AC3E}">
        <p14:creationId xmlns:p14="http://schemas.microsoft.com/office/powerpoint/2010/main" val="2448331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F8B466-8AAF-8342-8D33-4F849CE396C7}"/>
              </a:ext>
            </a:extLst>
          </p:cNvPr>
          <p:cNvPicPr>
            <a:picLocks noChangeAspect="1"/>
          </p:cNvPicPr>
          <p:nvPr/>
        </p:nvPicPr>
        <p:blipFill>
          <a:blip r:embed="rId3"/>
          <a:stretch>
            <a:fillRect/>
          </a:stretch>
        </p:blipFill>
        <p:spPr>
          <a:xfrm>
            <a:off x="1691360" y="0"/>
            <a:ext cx="8809280" cy="6814508"/>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5044492" y="541431"/>
            <a:ext cx="2120494" cy="2547958"/>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pic>
        <p:nvPicPr>
          <p:cNvPr id="3" name="Picture 2">
            <a:extLst>
              <a:ext uri="{FF2B5EF4-FFF2-40B4-BE49-F238E27FC236}">
                <a16:creationId xmlns:a16="http://schemas.microsoft.com/office/drawing/2014/main" id="{8E7811B9-AA98-C709-FFBA-967EEC487DC5}"/>
              </a:ext>
            </a:extLst>
          </p:cNvPr>
          <p:cNvPicPr>
            <a:picLocks noChangeAspect="1"/>
          </p:cNvPicPr>
          <p:nvPr/>
        </p:nvPicPr>
        <p:blipFill>
          <a:blip r:embed="rId9"/>
          <a:stretch>
            <a:fillRect/>
          </a:stretch>
        </p:blipFill>
        <p:spPr>
          <a:xfrm>
            <a:off x="4824478" y="3063571"/>
            <a:ext cx="2677952" cy="2953862"/>
          </a:xfrm>
          <a:prstGeom prst="rect">
            <a:avLst/>
          </a:prstGeom>
        </p:spPr>
      </p:pic>
    </p:spTree>
    <p:extLst>
      <p:ext uri="{BB962C8B-B14F-4D97-AF65-F5344CB8AC3E}">
        <p14:creationId xmlns:p14="http://schemas.microsoft.com/office/powerpoint/2010/main" val="889655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DF73B-4479-D6F4-C4F6-7DB5CB30D1C0}"/>
              </a:ext>
            </a:extLst>
          </p:cNvPr>
          <p:cNvSpPr>
            <a:spLocks noGrp="1"/>
          </p:cNvSpPr>
          <p:nvPr>
            <p:ph type="title"/>
          </p:nvPr>
        </p:nvSpPr>
        <p:spPr/>
        <p:txBody>
          <a:bodyPr/>
          <a:lstStyle/>
          <a:p>
            <a:r>
              <a:rPr lang="en-US" dirty="0"/>
              <a:t>“Literate Programming” supports reproducibility</a:t>
            </a:r>
          </a:p>
        </p:txBody>
      </p:sp>
      <p:sp>
        <p:nvSpPr>
          <p:cNvPr id="3" name="Content Placeholder 2">
            <a:extLst>
              <a:ext uri="{FF2B5EF4-FFF2-40B4-BE49-F238E27FC236}">
                <a16:creationId xmlns:a16="http://schemas.microsoft.com/office/drawing/2014/main" id="{1474175D-43B0-B8D5-006D-E4B946E2B910}"/>
              </a:ext>
            </a:extLst>
          </p:cNvPr>
          <p:cNvSpPr>
            <a:spLocks noGrp="1"/>
          </p:cNvSpPr>
          <p:nvPr>
            <p:ph idx="1"/>
          </p:nvPr>
        </p:nvSpPr>
        <p:spPr/>
        <p:txBody>
          <a:bodyPr/>
          <a:lstStyle/>
          <a:p>
            <a:r>
              <a:rPr lang="en-US" dirty="0"/>
              <a:t>Programming paradigm introduced by Donald Knuth in 1984</a:t>
            </a:r>
          </a:p>
          <a:p>
            <a:r>
              <a:rPr lang="en-US" dirty="0"/>
              <a:t>Source code and plain text explanation of code are integrated in one location</a:t>
            </a:r>
          </a:p>
          <a:p>
            <a:r>
              <a:rPr lang="en-US" dirty="0"/>
              <a:t>Intent = explicitly state the thought process behind the program</a:t>
            </a:r>
          </a:p>
          <a:p>
            <a:r>
              <a:rPr lang="en-US" dirty="0"/>
              <a:t>Tied to the concept of the “notebook” in modern data science practice</a:t>
            </a:r>
          </a:p>
        </p:txBody>
      </p:sp>
    </p:spTree>
    <p:extLst>
      <p:ext uri="{BB962C8B-B14F-4D97-AF65-F5344CB8AC3E}">
        <p14:creationId xmlns:p14="http://schemas.microsoft.com/office/powerpoint/2010/main" val="4021296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grpSp>
        <p:nvGrpSpPr>
          <p:cNvPr id="8" name="Group 7">
            <a:extLst>
              <a:ext uri="{FF2B5EF4-FFF2-40B4-BE49-F238E27FC236}">
                <a16:creationId xmlns:a16="http://schemas.microsoft.com/office/drawing/2014/main" id="{939853B4-F433-6DCE-BE0C-28999DB97250}"/>
              </a:ext>
            </a:extLst>
          </p:cNvPr>
          <p:cNvGrpSpPr/>
          <p:nvPr/>
        </p:nvGrpSpPr>
        <p:grpSpPr>
          <a:xfrm>
            <a:off x="7942908" y="977966"/>
            <a:ext cx="4143333" cy="5542452"/>
            <a:chOff x="7860000" y="987376"/>
            <a:chExt cx="4143333" cy="5542452"/>
          </a:xfrm>
        </p:grpSpPr>
        <p:pic>
          <p:nvPicPr>
            <p:cNvPr id="6" name="Picture 5">
              <a:extLst>
                <a:ext uri="{FF2B5EF4-FFF2-40B4-BE49-F238E27FC236}">
                  <a16:creationId xmlns:a16="http://schemas.microsoft.com/office/drawing/2014/main" id="{0A38D229-69B7-DD03-46A8-543EBB4B12FA}"/>
                </a:ext>
              </a:extLst>
            </p:cNvPr>
            <p:cNvPicPr>
              <a:picLocks noChangeAspect="1"/>
            </p:cNvPicPr>
            <p:nvPr/>
          </p:nvPicPr>
          <p:blipFill>
            <a:blip r:embed="rId6"/>
            <a:stretch>
              <a:fillRect/>
            </a:stretch>
          </p:blipFill>
          <p:spPr>
            <a:xfrm>
              <a:off x="8675599" y="987376"/>
              <a:ext cx="2677952" cy="2953862"/>
            </a:xfrm>
            <a:prstGeom prst="rect">
              <a:avLst/>
            </a:prstGeom>
          </p:spPr>
        </p:pic>
        <p:sp>
          <p:nvSpPr>
            <p:cNvPr id="7" name="Google Shape;249;p37">
              <a:extLst>
                <a:ext uri="{FF2B5EF4-FFF2-40B4-BE49-F238E27FC236}">
                  <a16:creationId xmlns:a16="http://schemas.microsoft.com/office/drawing/2014/main" id="{36213810-B365-ED65-EC08-184B7E1D9059}"/>
                </a:ext>
              </a:extLst>
            </p:cNvPr>
            <p:cNvSpPr txBox="1"/>
            <p:nvPr/>
          </p:nvSpPr>
          <p:spPr>
            <a:xfrm>
              <a:off x="7860000" y="4235428"/>
              <a:ext cx="4143333" cy="2294400"/>
            </a:xfrm>
            <a:prstGeom prst="rect">
              <a:avLst/>
            </a:prstGeom>
            <a:solidFill>
              <a:schemeClr val="bg1"/>
            </a:solidFill>
            <a:ln>
              <a:noFill/>
            </a:ln>
          </p:spPr>
          <p:txBody>
            <a:bodyPr spcFirstLastPara="1" wrap="square" lIns="91433" tIns="45700" rIns="91433" bIns="45700" anchor="t" anchorCtr="0">
              <a:noAutofit/>
            </a:bodyPr>
            <a:lstStyle/>
            <a:p>
              <a:pPr algn="ctr">
                <a:lnSpc>
                  <a:spcPct val="90000"/>
                </a:lnSpc>
                <a:buClr>
                  <a:schemeClr val="dk1"/>
                </a:buClr>
                <a:buSzPts val="3300"/>
              </a:pPr>
              <a:r>
                <a:rPr lang="en-US" sz="3600" b="1" dirty="0">
                  <a:latin typeface="Tw Cen MT" panose="020B0602020104020603" pitchFamily="34" charset="77"/>
                  <a:ea typeface="Raleway"/>
                  <a:cs typeface="Raleway"/>
                  <a:sym typeface="Raleway"/>
                </a:rPr>
                <a:t>Quarto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114050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C8CBE4-22EA-AC12-D8F4-D2D6E85EBF9A}"/>
              </a:ext>
            </a:extLst>
          </p:cNvPr>
          <p:cNvPicPr>
            <a:picLocks noChangeAspect="1"/>
          </p:cNvPicPr>
          <p:nvPr/>
        </p:nvPicPr>
        <p:blipFill>
          <a:blip r:embed="rId3"/>
          <a:stretch>
            <a:fillRect/>
          </a:stretch>
        </p:blipFill>
        <p:spPr>
          <a:xfrm>
            <a:off x="0" y="476899"/>
            <a:ext cx="12192000" cy="6334391"/>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73357" y="4199170"/>
            <a:ext cx="6533650" cy="2536910"/>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680364" y="2925462"/>
            <a:ext cx="5438278" cy="381061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680364" y="1047985"/>
            <a:ext cx="5438278" cy="180226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417425" y="6151305"/>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818098" y="6151304"/>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785235" y="2265477"/>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13" name="Rectangle 12">
            <a:extLst>
              <a:ext uri="{FF2B5EF4-FFF2-40B4-BE49-F238E27FC236}">
                <a16:creationId xmlns:a16="http://schemas.microsoft.com/office/drawing/2014/main" id="{5855CDCA-B920-B342-96D3-DDCB3EB06E56}"/>
              </a:ext>
            </a:extLst>
          </p:cNvPr>
          <p:cNvSpPr/>
          <p:nvPr/>
        </p:nvSpPr>
        <p:spPr>
          <a:xfrm>
            <a:off x="73358" y="1047985"/>
            <a:ext cx="6533649" cy="3151185"/>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3191964" y="1774334"/>
            <a:ext cx="3333407" cy="584775"/>
          </a:xfrm>
          <a:prstGeom prst="rect">
            <a:avLst/>
          </a:prstGeom>
          <a:noFill/>
        </p:spPr>
        <p:txBody>
          <a:bodyPr wrap="square" rtlCol="0">
            <a:spAutoFit/>
          </a:bodyPr>
          <a:lstStyle/>
          <a:p>
            <a:pPr algn="r"/>
            <a:r>
              <a:rPr lang="en-US" sz="3200" dirty="0">
                <a:solidFill>
                  <a:schemeClr val="accent6"/>
                </a:solidFill>
              </a:rPr>
              <a:t>EDITOR </a:t>
            </a:r>
          </a:p>
        </p:txBody>
      </p:sp>
    </p:spTree>
    <p:extLst>
      <p:ext uri="{BB962C8B-B14F-4D97-AF65-F5344CB8AC3E}">
        <p14:creationId xmlns:p14="http://schemas.microsoft.com/office/powerpoint/2010/main" val="1898564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spTree>
    <p:extLst>
      <p:ext uri="{BB962C8B-B14F-4D97-AF65-F5344CB8AC3E}">
        <p14:creationId xmlns:p14="http://schemas.microsoft.com/office/powerpoint/2010/main" val="1686179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an R Markdown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831585" y="1574731"/>
            <a:ext cx="2799202" cy="1376686"/>
            <a:chOff x="1831585" y="1574731"/>
            <a:chExt cx="2799202"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831585" y="2905227"/>
            <a:ext cx="2806994" cy="1686651"/>
            <a:chOff x="1831585" y="2905227"/>
            <a:chExt cx="2806994" cy="1686651"/>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852003" y="4890053"/>
            <a:ext cx="2786576" cy="1285219"/>
            <a:chOff x="1852003" y="4890053"/>
            <a:chExt cx="2786576" cy="1285219"/>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21" name="Picture 20">
            <a:extLst>
              <a:ext uri="{FF2B5EF4-FFF2-40B4-BE49-F238E27FC236}">
                <a16:creationId xmlns:a16="http://schemas.microsoft.com/office/drawing/2014/main" id="{3D8CB7AB-09AA-4F4E-9A35-6FAB1A1A46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35814" y="1821247"/>
            <a:ext cx="5528841" cy="4277917"/>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nvGrpSpPr>
          <p:cNvPr id="22" name="Group 21">
            <a:extLst>
              <a:ext uri="{FF2B5EF4-FFF2-40B4-BE49-F238E27FC236}">
                <a16:creationId xmlns:a16="http://schemas.microsoft.com/office/drawing/2014/main" id="{23773AC8-DE47-FF46-B8BA-CDF4057F0315}"/>
              </a:ext>
            </a:extLst>
          </p:cNvPr>
          <p:cNvGrpSpPr/>
          <p:nvPr/>
        </p:nvGrpSpPr>
        <p:grpSpPr>
          <a:xfrm>
            <a:off x="6831495" y="307601"/>
            <a:ext cx="4573536" cy="6550399"/>
            <a:chOff x="6831495" y="307601"/>
            <a:chExt cx="4573536" cy="6550399"/>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31497" y="307601"/>
              <a:ext cx="4573534" cy="388138"/>
            </a:xfrm>
            <a:prstGeom prst="rect">
              <a:avLst/>
            </a:prstGeom>
          </p:spPr>
        </p:pic>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5" y="889808"/>
              <a:ext cx="4573534" cy="1232452"/>
            </a:xfrm>
            <a:prstGeom prst="rect">
              <a:avLst/>
            </a:prstGeom>
          </p:spPr>
        </p:pic>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831495" y="2316329"/>
              <a:ext cx="4573534" cy="950976"/>
            </a:xfrm>
            <a:prstGeom prst="rect">
              <a:avLst/>
            </a:prstGeom>
          </p:spPr>
        </p:pic>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5" y="3471016"/>
              <a:ext cx="4573534" cy="3386984"/>
            </a:xfrm>
            <a:prstGeom prst="rect">
              <a:avLst/>
            </a:prstGeom>
          </p:spPr>
        </p:pic>
      </p:grpSp>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1288200"/>
            <a:ext cx="5528841" cy="2159669"/>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567160" y="3587890"/>
            <a:ext cx="5528841" cy="1091788"/>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0">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pic>
        <p:nvPicPr>
          <p:cNvPr id="23" name="Picture 22">
            <a:extLst>
              <a:ext uri="{FF2B5EF4-FFF2-40B4-BE49-F238E27FC236}">
                <a16:creationId xmlns:a16="http://schemas.microsoft.com/office/drawing/2014/main" id="{8250C711-B5EA-0D47-BFAB-8E5622D18388}"/>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4949689" y="3587890"/>
            <a:ext cx="993911" cy="1091788"/>
          </a:xfrm>
          <a:prstGeom prst="rect">
            <a:avLst/>
          </a:prstGeom>
        </p:spPr>
      </p:pic>
      <p:pic>
        <p:nvPicPr>
          <p:cNvPr id="24" name="Picture 23">
            <a:extLst>
              <a:ext uri="{FF2B5EF4-FFF2-40B4-BE49-F238E27FC236}">
                <a16:creationId xmlns:a16="http://schemas.microsoft.com/office/drawing/2014/main" id="{366A58A7-A560-694D-8BBC-97F9E05B79C9}"/>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pic>
        <p:nvPicPr>
          <p:cNvPr id="25" name="Picture 24">
            <a:extLst>
              <a:ext uri="{FF2B5EF4-FFF2-40B4-BE49-F238E27FC236}">
                <a16:creationId xmlns:a16="http://schemas.microsoft.com/office/drawing/2014/main" id="{97EC1A56-36E5-DA43-AE2A-0D80C78580F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4224269" y="390150"/>
            <a:ext cx="2444750" cy="2403849"/>
          </a:xfrm>
          <a:prstGeom prst="rect">
            <a:avLst/>
          </a:prstGeom>
          <a:ln w="63500">
            <a:solidFill>
              <a:schemeClr val="accent2"/>
            </a:solidFill>
          </a:ln>
        </p:spPr>
      </p:pic>
      <p:sp>
        <p:nvSpPr>
          <p:cNvPr id="26" name="Rectangle 25">
            <a:extLst>
              <a:ext uri="{FF2B5EF4-FFF2-40B4-BE49-F238E27FC236}">
                <a16:creationId xmlns:a16="http://schemas.microsoft.com/office/drawing/2014/main" id="{EABEB7E5-2A1D-F14F-85AF-4BE4D9C133A8}"/>
              </a:ext>
            </a:extLst>
          </p:cNvPr>
          <p:cNvSpPr/>
          <p:nvPr/>
        </p:nvSpPr>
        <p:spPr>
          <a:xfrm>
            <a:off x="5360506" y="3471016"/>
            <a:ext cx="914400" cy="9144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{F1ACBB08-4656-0242-9521-EBC48593A304}tf10001061</Template>
  <TotalTime>1491</TotalTime>
  <Words>2111</Words>
  <Application>Microsoft Macintosh PowerPoint</Application>
  <PresentationFormat>Widescreen</PresentationFormat>
  <Paragraphs>191</Paragraphs>
  <Slides>39</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Calibri</vt:lpstr>
      <vt:lpstr>Tw Cen MT</vt:lpstr>
      <vt:lpstr>Tw Cen MT Condensed</vt:lpstr>
      <vt:lpstr>Wingdings 3</vt:lpstr>
      <vt:lpstr>Integral</vt:lpstr>
      <vt:lpstr>R Markdown to Quarto: Supporting Reproducibility</vt:lpstr>
      <vt:lpstr>Lesson Objectives</vt:lpstr>
      <vt:lpstr>Reproducibility is a best practice for data analysis</vt:lpstr>
      <vt:lpstr>“Literate Programming” supports reproducibility</vt:lpstr>
      <vt:lpstr>PowerPoint Presentation</vt:lpstr>
      <vt:lpstr>PowerPoint Presentation</vt:lpstr>
      <vt:lpstr>PowerPoint Presentation</vt:lpstr>
      <vt:lpstr>PowerPoint Presentation</vt:lpstr>
      <vt:lpstr>PowerPoint Presentation</vt:lpstr>
      <vt:lpstr>PowerPoint Presentation</vt:lpstr>
      <vt:lpstr>Exercise 1</vt:lpstr>
      <vt:lpstr>PowerPoint Presentation</vt:lpstr>
      <vt:lpstr>PowerPoint Presentation</vt:lpstr>
      <vt:lpstr>PowerPoint Presentation</vt:lpstr>
      <vt:lpstr>PowerPoint Presentation</vt:lpstr>
      <vt:lpstr>Exercise 1</vt:lpstr>
      <vt:lpstr>PowerPoint Presentation</vt:lpstr>
      <vt:lpstr>Code chunks</vt:lpstr>
      <vt:lpstr>PowerPoint Presentation</vt:lpstr>
      <vt:lpstr>PowerPoint Presentation</vt:lpstr>
      <vt:lpstr>Shortcuts to Add CoDe Chunks</vt:lpstr>
      <vt:lpstr>Shortcuts to Execute CoDe Chunks</vt:lpstr>
      <vt:lpstr>Exercise 2</vt:lpstr>
      <vt:lpstr>PowerPoint Presentation</vt:lpstr>
      <vt:lpstr>PowerPoint Presentation</vt:lpstr>
      <vt:lpstr>PowerPoint Presentation</vt:lpstr>
      <vt:lpstr>PowerPoint Presentation</vt:lpstr>
      <vt:lpstr>Quarto, Or R Markdown: The Next Generation </vt:lpstr>
      <vt:lpstr>Exercise 3</vt:lpstr>
      <vt:lpstr>PowerPoint Presentation</vt:lpstr>
      <vt:lpstr>PowerPoint Presentation</vt:lpstr>
      <vt:lpstr>PowerPoint Presentation</vt:lpstr>
      <vt:lpstr>PowerPoint Presentation</vt:lpstr>
      <vt:lpstr>Exercise 3</vt:lpstr>
      <vt:lpstr>Additional Quarto Limitations and Features</vt:lpstr>
      <vt:lpstr>When DO I Use Quarto Vs. R Markdown?</vt:lpstr>
      <vt:lpstr>Lesson Objectives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Markdown</dc:title>
  <dc:creator>Patrick C Mathias</dc:creator>
  <cp:lastModifiedBy>Patrick C Mathias</cp:lastModifiedBy>
  <cp:revision>10</cp:revision>
  <dcterms:created xsi:type="dcterms:W3CDTF">2023-03-27T05:37:36Z</dcterms:created>
  <dcterms:modified xsi:type="dcterms:W3CDTF">2023-04-01T17:32:38Z</dcterms:modified>
</cp:coreProperties>
</file>